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30.xml" ContentType="application/vnd.openxmlformats-officedocument.presentationml.slide+xml"/>
  <Override PartName="/ppt/slides/slide1.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97" r:id="rId8"/>
    <p:sldId id="262" r:id="rId9"/>
    <p:sldId id="294" r:id="rId10"/>
    <p:sldId id="265" r:id="rId11"/>
    <p:sldId id="263" r:id="rId12"/>
    <p:sldId id="266" r:id="rId13"/>
    <p:sldId id="267" r:id="rId14"/>
    <p:sldId id="298" r:id="rId15"/>
    <p:sldId id="268" r:id="rId16"/>
    <p:sldId id="269" r:id="rId17"/>
    <p:sldId id="270" r:id="rId18"/>
    <p:sldId id="271" r:id="rId19"/>
    <p:sldId id="272" r:id="rId20"/>
    <p:sldId id="273" r:id="rId21"/>
    <p:sldId id="274" r:id="rId22"/>
    <p:sldId id="286" r:id="rId23"/>
    <p:sldId id="287" r:id="rId24"/>
    <p:sldId id="288" r:id="rId25"/>
    <p:sldId id="275" r:id="rId26"/>
    <p:sldId id="276" r:id="rId27"/>
    <p:sldId id="292" r:id="rId28"/>
    <p:sldId id="293" r:id="rId29"/>
    <p:sldId id="295"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7" autoAdjust="0"/>
    <p:restoredTop sz="94660"/>
  </p:normalViewPr>
  <p:slideViewPr>
    <p:cSldViewPr snapToGrid="0">
      <p:cViewPr varScale="1">
        <p:scale>
          <a:sx n="127" d="100"/>
          <a:sy n="127" d="100"/>
        </p:scale>
        <p:origin x="3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B4BA-4847-4950-9046-35C57469617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C50F236-05DE-4EA6-B24B-C0FEBD729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F412F55E-4C2C-4815-9251-414FB0B405B3}"/>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907044F1-1BCB-437D-94B7-748CD73BDC09}"/>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8FE5FCA-3381-4AA7-97BE-E08360D07EF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477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E3F53-D493-48AC-971D-7454A8D783D9}"/>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4A05121-2968-48C3-BB49-AF0AC43AD13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8A79E25-1AB6-488D-AFD4-754FABB44191}"/>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CF133EB6-0DE0-4289-8048-2D6D72BA672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8889C22-9049-4BFC-8501-808125020B1E}"/>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8822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0A8197-99AF-4047-BB35-1E28D8D181D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2B8222B-3624-4C62-9AC8-0C9ACA87107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9B1FCEF-30E5-4242-9E96-510141165CCB}"/>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E83953CE-A629-44C1-8C47-D85C4C211FD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4200CE6-DA51-4537-A51E-3A38FB76B5F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7504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078B4-C8B8-4494-8D96-3C27E8336B95}"/>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FB14A32-4487-4DEA-8E16-BCEFD680538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CAA63F3-81BF-4E33-9692-6778B8E19DA6}"/>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DDE3BEBD-8CC4-4081-9FDB-95EB8C3FA1B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528FB63A-262B-4B36-853D-8FD6AE113C36}"/>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4796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43E4F-3035-403A-BF75-75C94FBBF44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03DCB50-56CC-4CB7-B0E9-C49EE413D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48699E2-26D2-4F29-BECB-D95064481951}"/>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78572401-E422-4507-AF7F-D7097CB4EF97}"/>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DC6EC42-24E3-47D8-9888-D943C92725E4}"/>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52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8482-B2D7-40A8-802B-023F7909051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7C7A474-D83F-4629-BFC3-2F4B70530FC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CBDD1A05-87B9-4B2D-8E14-4A30D386B2C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CBBC8B2B-8080-4609-A242-EA6E91AF7965}"/>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6" name="Нижний колонтитул 5">
            <a:extLst>
              <a:ext uri="{FF2B5EF4-FFF2-40B4-BE49-F238E27FC236}">
                <a16:creationId xmlns:a16="http://schemas.microsoft.com/office/drawing/2014/main" id="{37E48783-5AEF-42A6-9B25-9575CD40931F}"/>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5E1D6438-4412-440C-9295-08502F801321}"/>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40032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3A02B6-9656-414C-BE0E-10520656D63D}"/>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920224BE-5E0C-4E18-BFEF-DD7D38630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F82B3EE-40C5-4C9D-A53F-B840D95C58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6CE08FC7-9C8F-40C5-A36C-57D977012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DA3F2C0-DF9F-4B0C-8FF7-87FA6D0C982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4670B12D-A9FE-4003-AD82-C945E4650199}"/>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8" name="Нижний колонтитул 7">
            <a:extLst>
              <a:ext uri="{FF2B5EF4-FFF2-40B4-BE49-F238E27FC236}">
                <a16:creationId xmlns:a16="http://schemas.microsoft.com/office/drawing/2014/main" id="{01D85015-23A3-46A2-835F-65D23A8CC63E}"/>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3ECA17E4-0196-4A48-A9E8-2CDD648161B2}"/>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5705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BF47-6BDB-4118-A251-A1E8A5BAC7A7}"/>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7ED7011-686E-45C2-8968-A0B2E5D91B3B}"/>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4" name="Нижний колонтитул 3">
            <a:extLst>
              <a:ext uri="{FF2B5EF4-FFF2-40B4-BE49-F238E27FC236}">
                <a16:creationId xmlns:a16="http://schemas.microsoft.com/office/drawing/2014/main" id="{84ACE154-94EF-4E83-9D3F-7EE19302267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255E03A-D16A-4D69-90DC-E58F3F32ED5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46370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74E9CB4-2963-43D8-8D7F-D3C9C5A63602}"/>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3" name="Нижний колонтитул 2">
            <a:extLst>
              <a:ext uri="{FF2B5EF4-FFF2-40B4-BE49-F238E27FC236}">
                <a16:creationId xmlns:a16="http://schemas.microsoft.com/office/drawing/2014/main" id="{C54DA748-DD83-4645-AFEB-64F92704904C}"/>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2D3C6B88-BC8D-458D-A522-282B466F8CB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7851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76CF2-7597-4002-8ABA-F1D3B86D93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A3F4F31-CC84-417F-B967-C992A4599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61EC5051-C614-4B70-A698-B21DE6B2C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9C3610-5D28-44EB-9587-C384AEC28954}"/>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6" name="Нижний колонтитул 5">
            <a:extLst>
              <a:ext uri="{FF2B5EF4-FFF2-40B4-BE49-F238E27FC236}">
                <a16:creationId xmlns:a16="http://schemas.microsoft.com/office/drawing/2014/main" id="{D53EF8BB-8CBF-4362-9146-DEF1DEC21B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211AA93E-098B-4DBE-A044-721E37D6D1A3}"/>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69456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C3971-FAC8-4F52-B15E-7F9CCA65EA8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62583E30-D6F9-47C1-B0FD-3070A90D9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2133E1C3-FED5-47C3-8D75-D0E1CE87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B8DF28-82CD-4556-9610-6627C6C1E281}"/>
              </a:ext>
            </a:extLst>
          </p:cNvPr>
          <p:cNvSpPr>
            <a:spLocks noGrp="1"/>
          </p:cNvSpPr>
          <p:nvPr>
            <p:ph type="dt" sz="half" idx="10"/>
          </p:nvPr>
        </p:nvSpPr>
        <p:spPr/>
        <p:txBody>
          <a:bodyPr/>
          <a:lstStyle/>
          <a:p>
            <a:fld id="{44343DC6-30E4-4569-999A-C703F926F2AF}" type="datetimeFigureOut">
              <a:rPr lang="en-US" smtClean="0"/>
              <a:t>2/22/2023</a:t>
            </a:fld>
            <a:endParaRPr lang="en-US"/>
          </a:p>
        </p:txBody>
      </p:sp>
      <p:sp>
        <p:nvSpPr>
          <p:cNvPr id="6" name="Нижний колонтитул 5">
            <a:extLst>
              <a:ext uri="{FF2B5EF4-FFF2-40B4-BE49-F238E27FC236}">
                <a16:creationId xmlns:a16="http://schemas.microsoft.com/office/drawing/2014/main" id="{1C754358-7942-4E40-AF93-18EF33D32044}"/>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0356B49-2C0E-451A-8A9A-74FDF9A8C03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8681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5DBB2-2936-4C5B-A898-17ABF8192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77DD482A-BA7D-4219-92B7-5B66F76D4E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6365484-7FD2-4223-ACAC-F0B65AFF5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3DC6-30E4-4569-999A-C703F926F2AF}" type="datetimeFigureOut">
              <a:rPr lang="en-US" smtClean="0"/>
              <a:t>2/22/2023</a:t>
            </a:fld>
            <a:endParaRPr lang="en-US"/>
          </a:p>
        </p:txBody>
      </p:sp>
      <p:sp>
        <p:nvSpPr>
          <p:cNvPr id="5" name="Нижний колонтитул 4">
            <a:extLst>
              <a:ext uri="{FF2B5EF4-FFF2-40B4-BE49-F238E27FC236}">
                <a16:creationId xmlns:a16="http://schemas.microsoft.com/office/drawing/2014/main" id="{3E91DAA7-F8E0-4BCD-8D26-540FF2A6E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B4E25FF6-6DD2-4839-9908-5D121329B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B737-A709-4ABC-AFE0-A6B067850C48}" type="slidenum">
              <a:rPr lang="en-US" smtClean="0"/>
              <a:t>‹#›</a:t>
            </a:fld>
            <a:endParaRPr lang="en-US"/>
          </a:p>
        </p:txBody>
      </p:sp>
    </p:spTree>
    <p:extLst>
      <p:ext uri="{BB962C8B-B14F-4D97-AF65-F5344CB8AC3E}">
        <p14:creationId xmlns:p14="http://schemas.microsoft.com/office/powerpoint/2010/main" val="30811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fontScale="90000"/>
          </a:bodyPr>
          <a:lstStyle/>
          <a:p>
            <a:r>
              <a:rPr lang="en-US" dirty="0"/>
              <a:t>Statistical Analysis of Time series</a:t>
            </a:r>
            <a:br>
              <a:rPr lang="en-US" dirty="0"/>
            </a:br>
            <a:endParaRPr lang="en-US" dirty="0"/>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p:txBody>
          <a:bodyPr>
            <a:normAutofit fontScale="92500" lnSpcReduction="10000"/>
          </a:bodyPr>
          <a:lstStyle/>
          <a:p>
            <a:r>
              <a:rPr lang="en-US" dirty="0"/>
              <a:t>Basic statistical characteristics of time series. </a:t>
            </a:r>
            <a:endParaRPr lang="ru-RU" dirty="0"/>
          </a:p>
          <a:p>
            <a:r>
              <a:rPr lang="en-US" dirty="0"/>
              <a:t>Autocorrelation function. </a:t>
            </a:r>
          </a:p>
          <a:p>
            <a:r>
              <a:rPr lang="en-US" dirty="0"/>
              <a:t>Analysis on Stationarity. </a:t>
            </a:r>
          </a:p>
          <a:p>
            <a:r>
              <a:rPr lang="en-US" altLang="en-US" dirty="0"/>
              <a:t>Specificity of time series analysis as statistical task.</a:t>
            </a:r>
            <a:endParaRPr lang="en-US" dirty="0"/>
          </a:p>
        </p:txBody>
      </p:sp>
    </p:spTree>
    <p:extLst>
      <p:ext uri="{BB962C8B-B14F-4D97-AF65-F5344CB8AC3E}">
        <p14:creationId xmlns:p14="http://schemas.microsoft.com/office/powerpoint/2010/main" val="264310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Convolution and correlation function</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3"/>
            <a:ext cx="10887635" cy="2474446"/>
          </a:xfrm>
        </p:spPr>
        <p:txBody>
          <a:bodyPr>
            <a:normAutofit fontScale="85000" lnSpcReduction="20000"/>
          </a:bodyPr>
          <a:lstStyle/>
          <a:p>
            <a:r>
              <a:rPr lang="en-US" dirty="0"/>
              <a:t>Among all cases of covariance behaviors the specific case can be defined, when the covariance value depends only on the difference between lags indexes and nothing more- this case we may call ergodic process. </a:t>
            </a:r>
          </a:p>
          <a:p>
            <a:r>
              <a:rPr lang="en-US" dirty="0"/>
              <a:t>This case corresponds to the constant mean and variance values for each partial sample sizes.  </a:t>
            </a:r>
          </a:p>
          <a:p>
            <a:r>
              <a:rPr lang="en-US" dirty="0"/>
              <a:t>The operation or our simplified covariance corresponds to the convolution that are taken for reversed lagged version of samples</a:t>
            </a:r>
            <a:br>
              <a:rPr lang="en-US" dirty="0"/>
            </a:br>
            <a:endParaRPr lang="en-US" dirty="0"/>
          </a:p>
        </p:txBody>
      </p:sp>
      <p:pic>
        <p:nvPicPr>
          <p:cNvPr id="4098" name="Picture 2" descr="image.png">
            <a:extLst>
              <a:ext uri="{FF2B5EF4-FFF2-40B4-BE49-F238E27FC236}">
                <a16:creationId xmlns:a16="http://schemas.microsoft.com/office/drawing/2014/main" id="{3CAB9AB1-BDB0-42E1-A515-62CB89A2B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136439"/>
            <a:ext cx="4513089" cy="3384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1B8EB52A-EE89-437F-871A-8691A03428CA}"/>
                  </a:ext>
                </a:extLst>
              </p:cNvPr>
              <p:cNvSpPr/>
              <p:nvPr/>
            </p:nvSpPr>
            <p:spPr>
              <a:xfrm>
                <a:off x="1071282" y="3752850"/>
                <a:ext cx="6378389" cy="16505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r>
                            <m:rPr>
                              <m:sty m:val="p"/>
                            </m:rPr>
                            <a:rPr lang="en-US" smtClean="0">
                              <a:latin typeface="Cambria Math" panose="02040503050406030204" pitchFamily="18" charset="0"/>
                            </a:rPr>
                            <m:t>onv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smtClean="0">
                              <a:latin typeface="Cambria Math" panose="02040503050406030204" pitchFamily="18" charset="0"/>
                            </a:rPr>
                            <m:t>C</m:t>
                          </m:r>
                          <m:r>
                            <m:rPr>
                              <m:sty m:val="p"/>
                            </m:rPr>
                            <a:rPr lang="en-US">
                              <a:latin typeface="Cambria Math" panose="02040503050406030204" pitchFamily="18" charset="0"/>
                            </a:rPr>
                            <m:t>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oMath>
                  </m:oMathPara>
                </a14:m>
                <a:endParaRPr lang="en-US" dirty="0"/>
              </a:p>
            </p:txBody>
          </p:sp>
        </mc:Choice>
        <mc:Fallback xmlns="">
          <p:sp>
            <p:nvSpPr>
              <p:cNvPr id="4" name="Прямоугольник 3">
                <a:extLst>
                  <a:ext uri="{FF2B5EF4-FFF2-40B4-BE49-F238E27FC236}">
                    <a16:creationId xmlns:a16="http://schemas.microsoft.com/office/drawing/2014/main" id="{1B8EB52A-EE89-437F-871A-8691A03428CA}"/>
                  </a:ext>
                </a:extLst>
              </p:cNvPr>
              <p:cNvSpPr>
                <a:spLocks noRot="1" noChangeAspect="1" noMove="1" noResize="1" noEditPoints="1" noAdjustHandles="1" noChangeArrowheads="1" noChangeShapeType="1" noTextEdit="1"/>
              </p:cNvSpPr>
              <p:nvPr/>
            </p:nvSpPr>
            <p:spPr>
              <a:xfrm>
                <a:off x="1071282" y="3752850"/>
                <a:ext cx="6378389" cy="1650580"/>
              </a:xfrm>
              <a:prstGeom prst="rect">
                <a:avLst/>
              </a:prstGeom>
              <a:blipFill>
                <a:blip r:embed="rId3"/>
                <a:stretch>
                  <a:fillRect t="-50382" b="-78626"/>
                </a:stretch>
              </a:blipFill>
            </p:spPr>
            <p:txBody>
              <a:bodyPr/>
              <a:lstStyle/>
              <a:p>
                <a:r>
                  <a:rPr lang="ru-RU">
                    <a:noFill/>
                  </a:rPr>
                  <a:t> </a:t>
                </a:r>
              </a:p>
            </p:txBody>
          </p:sp>
        </mc:Fallback>
      </mc:AlternateContent>
    </p:spTree>
    <p:extLst>
      <p:ext uri="{BB962C8B-B14F-4D97-AF65-F5344CB8AC3E}">
        <p14:creationId xmlns:p14="http://schemas.microsoft.com/office/powerpoint/2010/main" val="345879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r>
              <a:rPr lang="en-US" b="1" dirty="0"/>
              <a:t>cross-correlation function</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fontScale="92500" lnSpcReduction="10000"/>
              </a:bodyPr>
              <a:lstStyle/>
              <a:p>
                <a:r>
                  <a:rPr lang="en-US" sz="2400" dirty="0"/>
                  <a:t>The zero lag of correlation corresponds to the cosine product of series (angle between them):</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𝑐𝑜𝑠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𝑥𝑦</m:t>
                          </m:r>
                        </m:sub>
                      </m:sSub>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e>
                          </m:nary>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num>
                        <m:den>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den>
                      </m:f>
                    </m:oMath>
                  </m:oMathPara>
                </a14:m>
                <a:endParaRPr lang="en-US" sz="2400" dirty="0"/>
              </a:p>
              <a:p>
                <a:r>
                  <a:rPr lang="en-US" sz="2400" dirty="0"/>
                  <a:t>where </a:t>
                </a:r>
                <a14:m>
                  <m:oMath xmlns:m="http://schemas.openxmlformats.org/officeDocument/2006/math">
                    <m:r>
                      <a:rPr lang="en-US" sz="2400" i="1">
                        <a:latin typeface="Cambria Math" panose="02040503050406030204" pitchFamily="18" charset="0"/>
                      </a:rPr>
                      <m:t>𝛼</m:t>
                    </m:r>
                  </m:oMath>
                </a14:m>
                <a:r>
                  <a:rPr lang="en-US" sz="2400" dirty="0"/>
                  <a:t> is the angle between two samples.  </a:t>
                </a:r>
              </a:p>
              <a:p>
                <a:r>
                  <a:rPr lang="en-US" sz="2600" dirty="0"/>
                  <a:t>The 1 value its collinearity and -1 its inverse collinearity. </a:t>
                </a:r>
              </a:p>
              <a:p>
                <a:r>
                  <a:rPr lang="en-US" sz="2600" dirty="0"/>
                  <a:t>In this case two series </a:t>
                </a:r>
                <a14:m>
                  <m:oMath xmlns:m="http://schemas.openxmlformats.org/officeDocument/2006/math">
                    <m:r>
                      <a:rPr lang="en-US" sz="2600" i="1">
                        <a:latin typeface="Cambria Math" panose="02040503050406030204" pitchFamily="18" charset="0"/>
                      </a:rPr>
                      <m:t>𝑥</m:t>
                    </m:r>
                  </m:oMath>
                </a14:m>
                <a:r>
                  <a:rPr lang="en-US" sz="2600" dirty="0"/>
                  <a:t> and </a:t>
                </a:r>
                <a14:m>
                  <m:oMath xmlns:m="http://schemas.openxmlformats.org/officeDocument/2006/math">
                    <m:r>
                      <a:rPr lang="en-US" sz="2600" i="1">
                        <a:latin typeface="Cambria Math" panose="02040503050406030204" pitchFamily="18" charset="0"/>
                      </a:rPr>
                      <m:t>𝑦</m:t>
                    </m:r>
                  </m:oMath>
                </a14:m>
                <a:r>
                  <a:rPr lang="en-US" sz="2600" dirty="0"/>
                  <a:t> can be considered as two vectors, and cosine product as its scalar product.  </a:t>
                </a:r>
              </a:p>
              <a:p>
                <a:r>
                  <a:rPr lang="en-US" sz="2600" dirty="0"/>
                  <a:t>The 0 value of the angle mean its orthogonality in this case all samples of the series statistically linearly independent.   </a:t>
                </a:r>
              </a:p>
              <a:p>
                <a:r>
                  <a:rPr lang="en-US" sz="2600" dirty="0"/>
                  <a:t>There are exist fast method for full-covariation calculation using Fast Fourier Transform</a:t>
                </a:r>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m:rPr>
                              <m:sty m:val="p"/>
                            </m:rPr>
                            <a:rPr lang="en-US" sz="2600">
                              <a:latin typeface="Cambria Math" panose="02040503050406030204" pitchFamily="18" charset="0"/>
                            </a:rPr>
                            <m:t>cov</m:t>
                          </m:r>
                        </m:e>
                        <m:sub>
                          <m:r>
                            <a:rPr lang="en-US" sz="2600" i="1">
                              <a:latin typeface="Cambria Math" panose="02040503050406030204" pitchFamily="18" charset="0"/>
                            </a:rPr>
                            <m:t>𝑥𝑦</m:t>
                          </m:r>
                        </m:sub>
                      </m:sSub>
                      <m:r>
                        <a:rPr lang="en-US" sz="2600" i="1">
                          <a:latin typeface="Cambria Math" panose="02040503050406030204" pitchFamily="18" charset="0"/>
                        </a:rPr>
                        <m:t>=</m:t>
                      </m:r>
                      <m:r>
                        <m:rPr>
                          <m:sty m:val="p"/>
                        </m:rPr>
                        <a:rPr lang="en-US" sz="2600">
                          <a:latin typeface="Cambria Math" panose="02040503050406030204" pitchFamily="18" charset="0"/>
                        </a:rPr>
                        <m:t>ifft</m:t>
                      </m:r>
                      <m:r>
                        <a:rPr lang="en-US" sz="2600" i="1">
                          <a:latin typeface="Cambria Math" panose="02040503050406030204" pitchFamily="18" charset="0"/>
                        </a:rPr>
                        <m:t>(</m:t>
                      </m:r>
                      <m:r>
                        <m:rPr>
                          <m:sty m:val="p"/>
                        </m:rPr>
                        <a:rPr lang="en-US" sz="2600">
                          <a:latin typeface="Cambria Math" panose="02040503050406030204" pitchFamily="18" charset="0"/>
                        </a:rPr>
                        <m:t>fft</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m:t>
                      </m:r>
                      <m:r>
                        <m:rPr>
                          <m:sty m:val="p"/>
                        </m:rPr>
                        <a:rPr lang="en-US" sz="2600">
                          <a:latin typeface="Cambria Math" panose="02040503050406030204" pitchFamily="18" charset="0"/>
                        </a:rPr>
                        <m:t>conj</m:t>
                      </m:r>
                      <m:r>
                        <a:rPr lang="en-US" sz="2600" i="1">
                          <a:latin typeface="Cambria Math" panose="02040503050406030204" pitchFamily="18" charset="0"/>
                        </a:rPr>
                        <m:t>(</m:t>
                      </m:r>
                      <m:r>
                        <m:rPr>
                          <m:sty m:val="p"/>
                        </m:rPr>
                        <a:rPr lang="en-US" sz="2600">
                          <a:latin typeface="Cambria Math" panose="02040503050406030204" pitchFamily="18" charset="0"/>
                        </a:rPr>
                        <m:t>fft</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m:t>
                      </m:r>
                    </m:oMath>
                  </m:oMathPara>
                </a14:m>
                <a:endParaRPr lang="en-US" sz="2600" dirty="0"/>
              </a:p>
              <a:p>
                <a:r>
                  <a:rPr lang="en-US" sz="2600" dirty="0"/>
                  <a:t>where </a:t>
                </a:r>
                <a14:m>
                  <m:oMath xmlns:m="http://schemas.openxmlformats.org/officeDocument/2006/math">
                    <m:r>
                      <m:rPr>
                        <m:sty m:val="p"/>
                      </m:rPr>
                      <a:rPr lang="en-US" sz="2600">
                        <a:latin typeface="Cambria Math" panose="02040503050406030204" pitchFamily="18" charset="0"/>
                      </a:rPr>
                      <m:t>fft</m:t>
                    </m:r>
                  </m:oMath>
                </a14:m>
                <a:r>
                  <a:rPr lang="en-US" sz="2600" dirty="0"/>
                  <a:t> and </a:t>
                </a:r>
                <a14:m>
                  <m:oMath xmlns:m="http://schemas.openxmlformats.org/officeDocument/2006/math">
                    <m:r>
                      <m:rPr>
                        <m:sty m:val="p"/>
                      </m:rPr>
                      <a:rPr lang="en-US" sz="2600">
                        <a:latin typeface="Cambria Math" panose="02040503050406030204" pitchFamily="18" charset="0"/>
                      </a:rPr>
                      <m:t>ifft</m:t>
                    </m:r>
                  </m:oMath>
                </a14:m>
                <a:r>
                  <a:rPr lang="en-US" sz="2600" dirty="0"/>
                  <a:t> are direct and inverse Fast Fourier Transform respectively, both taken by the series with zero-padding up to the 2N size.</a:t>
                </a:r>
              </a:p>
              <a:p>
                <a:endParaRPr lang="en-US" dirty="0"/>
              </a:p>
            </p:txBody>
          </p:sp>
        </mc:Choice>
        <mc:Fallback xmlns="">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923365"/>
                <a:ext cx="10887635" cy="5710517"/>
              </a:xfrm>
              <a:blipFill>
                <a:blip r:embed="rId2"/>
                <a:stretch>
                  <a:fillRect l="-727" t="-1708" r="-616"/>
                </a:stretch>
              </a:blipFill>
            </p:spPr>
            <p:txBody>
              <a:bodyPr/>
              <a:lstStyle/>
              <a:p>
                <a:r>
                  <a:rPr lang="en-US">
                    <a:noFill/>
                  </a:rPr>
                  <a:t> </a:t>
                </a:r>
              </a:p>
            </p:txBody>
          </p:sp>
        </mc:Fallback>
      </mc:AlternateContent>
    </p:spTree>
    <p:extLst>
      <p:ext uri="{BB962C8B-B14F-4D97-AF65-F5344CB8AC3E}">
        <p14:creationId xmlns:p14="http://schemas.microsoft.com/office/powerpoint/2010/main" val="159699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r>
              <a:rPr lang="en-US" b="1" dirty="0"/>
              <a:t>cross-correlation function</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dirty="0"/>
              <a:t>Example of ACF. Blue line show the confidence (equal to the variance).</a:t>
            </a:r>
          </a:p>
        </p:txBody>
      </p:sp>
      <p:pic>
        <p:nvPicPr>
          <p:cNvPr id="6146" name="Picture 2" descr="image.png">
            <a:extLst>
              <a:ext uri="{FF2B5EF4-FFF2-40B4-BE49-F238E27FC236}">
                <a16:creationId xmlns:a16="http://schemas.microsoft.com/office/drawing/2014/main" id="{792A2B3B-DAF0-41B1-A600-D67BD47395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58"/>
          <a:stretch/>
        </p:blipFill>
        <p:spPr bwMode="auto">
          <a:xfrm>
            <a:off x="838200" y="1790835"/>
            <a:ext cx="2929321" cy="17687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me series and sample autocorrelation function (ACF) plots of the... |  Download Scientific Diagram">
            <a:extLst>
              <a:ext uri="{FF2B5EF4-FFF2-40B4-BE49-F238E27FC236}">
                <a16:creationId xmlns:a16="http://schemas.microsoft.com/office/drawing/2014/main" id="{8B72A06D-8EE1-3841-89C9-86A398A46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720" y="1486448"/>
            <a:ext cx="6117772" cy="4584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png">
            <a:extLst>
              <a:ext uri="{FF2B5EF4-FFF2-40B4-BE49-F238E27FC236}">
                <a16:creationId xmlns:a16="http://schemas.microsoft.com/office/drawing/2014/main" id="{41AECAB9-61D1-8140-9CFC-7EB2C32AB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42"/>
          <a:stretch/>
        </p:blipFill>
        <p:spPr bwMode="auto">
          <a:xfrm>
            <a:off x="735204" y="3778623"/>
            <a:ext cx="3068179" cy="176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6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sz="2000" dirty="0"/>
              <a:t>The analysis of mean value and std value behavior of the time series allows to distinguish the following cases:</a:t>
            </a:r>
          </a:p>
          <a:p>
            <a:r>
              <a:rPr lang="en-US" sz="2000" b="1" dirty="0"/>
              <a:t>Stationary</a:t>
            </a:r>
            <a:r>
              <a:rPr lang="en-US" sz="2000" dirty="0"/>
              <a:t> series - a time series is said to be stationary if its statistical properties do not change over time. In other words, it has constant mean and variance, and covariance depends only on lags index difference.</a:t>
            </a:r>
            <a:br>
              <a:rPr lang="en-US" sz="2000" dirty="0"/>
            </a:br>
            <a:r>
              <a:rPr lang="en-US" sz="2000" dirty="0"/>
              <a:t>More precisely it have to be added that mentioned statistical characteristics have to be non-infinity values.</a:t>
            </a:r>
          </a:p>
          <a:p>
            <a:r>
              <a:rPr lang="en-US" sz="2000" dirty="0"/>
              <a:t>The previous definition can be called </a:t>
            </a:r>
            <a:r>
              <a:rPr lang="en-US" sz="2000" b="1" dirty="0"/>
              <a:t>weak-stationary</a:t>
            </a:r>
            <a:r>
              <a:rPr lang="en-US" sz="2000" dirty="0"/>
              <a:t>. In opposite the </a:t>
            </a:r>
            <a:r>
              <a:rPr lang="en-US" sz="2000" b="1" dirty="0"/>
              <a:t>strong-stationary</a:t>
            </a:r>
            <a:r>
              <a:rPr lang="en-US" sz="2000" dirty="0"/>
              <a:t> mean that the series (and its distribution in statistical point of view) do not change over a time.</a:t>
            </a:r>
          </a:p>
          <a:p>
            <a:r>
              <a:rPr lang="en-US" sz="2000" b="1" dirty="0"/>
              <a:t>Non-Stationary</a:t>
            </a:r>
            <a:r>
              <a:rPr lang="en-US" sz="2000" dirty="0"/>
              <a:t> series - a time series is said to be non-stationary if some of its statistical properties have changes over time. In other words, it has variable of time mean, variance, or other statistical characteristics.</a:t>
            </a:r>
          </a:p>
          <a:p>
            <a:endParaRPr lang="en-US" dirty="0"/>
          </a:p>
        </p:txBody>
      </p:sp>
      <p:pic>
        <p:nvPicPr>
          <p:cNvPr id="7170" name="Picture 2" descr="image.png">
            <a:extLst>
              <a:ext uri="{FF2B5EF4-FFF2-40B4-BE49-F238E27FC236}">
                <a16:creationId xmlns:a16="http://schemas.microsoft.com/office/drawing/2014/main" id="{0FBAF8A5-46C7-4F6E-B148-B2008975F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35"/>
          <a:stretch/>
        </p:blipFill>
        <p:spPr bwMode="auto">
          <a:xfrm>
            <a:off x="6598023" y="4523277"/>
            <a:ext cx="4691903" cy="2101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png">
            <a:extLst>
              <a:ext uri="{FF2B5EF4-FFF2-40B4-BE49-F238E27FC236}">
                <a16:creationId xmlns:a16="http://schemas.microsoft.com/office/drawing/2014/main" id="{83EEAD69-7AD4-493A-A864-030C93EB54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135"/>
          <a:stretch/>
        </p:blipFill>
        <p:spPr bwMode="auto">
          <a:xfrm>
            <a:off x="2043953" y="4638804"/>
            <a:ext cx="4554070" cy="203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17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Examples of Stationarity</a:t>
            </a:r>
            <a:endParaRPr lang="ru-RU" dirty="0"/>
          </a:p>
        </p:txBody>
      </p:sp>
      <p:sp>
        <p:nvSpPr>
          <p:cNvPr id="3" name="Объект 2"/>
          <p:cNvSpPr>
            <a:spLocks noGrp="1"/>
          </p:cNvSpPr>
          <p:nvPr>
            <p:ph idx="1"/>
          </p:nvPr>
        </p:nvSpPr>
        <p:spPr/>
        <p:txBody>
          <a:bodyPr/>
          <a:lstStyle/>
          <a:p>
            <a:endParaRPr lang="ru-RU" dirty="0"/>
          </a:p>
        </p:txBody>
      </p:sp>
      <p:pic>
        <p:nvPicPr>
          <p:cNvPr id="2050" name="Picture 2" descr="https://i.stack.imgur.com/5K7w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74" y="1825625"/>
            <a:ext cx="4484018" cy="446707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miro.medium.com/max/2580/1*tkx0_wwQ2JT7pSlTeg4yz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6" descr="https://miro.medium.com/max/2580/1*tkx0_wwQ2JT7pSlTeg4yzg.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3"/>
          <a:stretch>
            <a:fillRect/>
          </a:stretch>
        </p:blipFill>
        <p:spPr>
          <a:xfrm>
            <a:off x="5496077" y="2697858"/>
            <a:ext cx="5277485" cy="1669158"/>
          </a:xfrm>
          <a:prstGeom prst="rect">
            <a:avLst/>
          </a:prstGeom>
        </p:spPr>
      </p:pic>
    </p:spTree>
    <p:extLst>
      <p:ext uri="{BB962C8B-B14F-4D97-AF65-F5344CB8AC3E}">
        <p14:creationId xmlns:p14="http://schemas.microsoft.com/office/powerpoint/2010/main" val="410528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i="1" dirty="0"/>
              <a:t>It is important to note</a:t>
            </a:r>
          </a:p>
          <a:p>
            <a:r>
              <a:rPr lang="en-US" sz="2000" dirty="0"/>
              <a:t>Ideally, we want to have a stationary time series for modeling. Due to the not all of series stationary, we can make different transformations to make them stationary.</a:t>
            </a:r>
          </a:p>
          <a:p>
            <a:r>
              <a:rPr lang="en-US" sz="2000" dirty="0"/>
              <a:t>The stationary time series can be described by only its mean and variance (and covariance) values, for non-stationary time series there are exist a lot of other statistical characteristics.</a:t>
            </a:r>
          </a:p>
          <a:p>
            <a:r>
              <a:rPr lang="en-US" sz="2000" dirty="0"/>
              <a:t>We can consider stationary behavior for each part of time series: trend, cyclicity, seasonality, noises.</a:t>
            </a:r>
          </a:p>
          <a:p>
            <a:endParaRPr lang="en-US" dirty="0"/>
          </a:p>
        </p:txBody>
      </p:sp>
      <p:pic>
        <p:nvPicPr>
          <p:cNvPr id="8194" name="Picture 2" descr="image.png">
            <a:extLst>
              <a:ext uri="{FF2B5EF4-FFF2-40B4-BE49-F238E27FC236}">
                <a16:creationId xmlns:a16="http://schemas.microsoft.com/office/drawing/2014/main" id="{6746E3D6-529F-4739-A650-20C1F5C85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083" y="3662082"/>
            <a:ext cx="7817224" cy="3079049"/>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782E356C-046E-4843-B5D7-DE4EEBFD5CA7}"/>
              </a:ext>
            </a:extLst>
          </p:cNvPr>
          <p:cNvSpPr/>
          <p:nvPr/>
        </p:nvSpPr>
        <p:spPr>
          <a:xfrm>
            <a:off x="3034554" y="3312459"/>
            <a:ext cx="7817223" cy="369332"/>
          </a:xfrm>
          <a:prstGeom prst="rect">
            <a:avLst/>
          </a:prstGeom>
        </p:spPr>
        <p:txBody>
          <a:bodyPr wrap="square">
            <a:spAutoFit/>
          </a:bodyPr>
          <a:lstStyle/>
          <a:p>
            <a:r>
              <a:rPr lang="en-US" dirty="0">
                <a:solidFill>
                  <a:srgbClr val="000000"/>
                </a:solidFill>
                <a:latin typeface="Helvetica Neue"/>
              </a:rPr>
              <a:t>Example of non-stationary series with different mean and variance values</a:t>
            </a:r>
            <a:endParaRPr lang="en-US" dirty="0"/>
          </a:p>
        </p:txBody>
      </p:sp>
    </p:spTree>
    <p:extLst>
      <p:ext uri="{BB962C8B-B14F-4D97-AF65-F5344CB8AC3E}">
        <p14:creationId xmlns:p14="http://schemas.microsoft.com/office/powerpoint/2010/main" val="2092709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8996F-4EBF-4A42-B1B0-6C20D2DFE122}"/>
              </a:ext>
            </a:extLst>
          </p:cNvPr>
          <p:cNvSpPr>
            <a:spLocks noGrp="1"/>
          </p:cNvSpPr>
          <p:nvPr>
            <p:ph type="title"/>
          </p:nvPr>
        </p:nvSpPr>
        <p:spPr>
          <a:xfrm>
            <a:off x="838200" y="365126"/>
            <a:ext cx="10515600" cy="889934"/>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BAE5F075-BD33-4A64-9615-916178391BFD}"/>
              </a:ext>
            </a:extLst>
          </p:cNvPr>
          <p:cNvSpPr>
            <a:spLocks noGrp="1"/>
          </p:cNvSpPr>
          <p:nvPr>
            <p:ph idx="1"/>
          </p:nvPr>
        </p:nvSpPr>
        <p:spPr>
          <a:xfrm>
            <a:off x="623047" y="1242920"/>
            <a:ext cx="10515600" cy="460374"/>
          </a:xfrm>
        </p:spPr>
        <p:txBody>
          <a:bodyPr>
            <a:normAutofit/>
          </a:bodyPr>
          <a:lstStyle/>
          <a:p>
            <a:r>
              <a:rPr lang="en-US" sz="2000" dirty="0"/>
              <a:t>Example of trend line stationarity</a:t>
            </a:r>
          </a:p>
        </p:txBody>
      </p:sp>
      <p:pic>
        <p:nvPicPr>
          <p:cNvPr id="9218" name="Picture 2" descr="image.png">
            <a:extLst>
              <a:ext uri="{FF2B5EF4-FFF2-40B4-BE49-F238E27FC236}">
                <a16:creationId xmlns:a16="http://schemas.microsoft.com/office/drawing/2014/main" id="{052CE546-38C8-4545-9CE9-3131E7560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47" y="1703294"/>
            <a:ext cx="470535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Объект 2">
            <a:extLst>
              <a:ext uri="{FF2B5EF4-FFF2-40B4-BE49-F238E27FC236}">
                <a16:creationId xmlns:a16="http://schemas.microsoft.com/office/drawing/2014/main" id="{45038227-696C-41D4-9A08-38060580E5A9}"/>
              </a:ext>
            </a:extLst>
          </p:cNvPr>
          <p:cNvSpPr txBox="1">
            <a:spLocks/>
          </p:cNvSpPr>
          <p:nvPr/>
        </p:nvSpPr>
        <p:spPr>
          <a:xfrm>
            <a:off x="5127813" y="1255060"/>
            <a:ext cx="6535270" cy="460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Example of seasonal stationarity (in meaning of the variance)</a:t>
            </a:r>
          </a:p>
        </p:txBody>
      </p:sp>
      <p:pic>
        <p:nvPicPr>
          <p:cNvPr id="9220" name="Picture 4" descr="image.png">
            <a:extLst>
              <a:ext uri="{FF2B5EF4-FFF2-40B4-BE49-F238E27FC236}">
                <a16:creationId xmlns:a16="http://schemas.microsoft.com/office/drawing/2014/main" id="{128D129D-DCD4-4354-8157-9D2680DA5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886" y="1741021"/>
            <a:ext cx="3876675" cy="2124075"/>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7226A53E-F261-4312-BAF5-E1890408B123}"/>
              </a:ext>
            </a:extLst>
          </p:cNvPr>
          <p:cNvSpPr txBox="1">
            <a:spLocks/>
          </p:cNvSpPr>
          <p:nvPr/>
        </p:nvSpPr>
        <p:spPr>
          <a:xfrm>
            <a:off x="488576" y="3820833"/>
            <a:ext cx="10515600" cy="4603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seasonal stationarity (in meaning of the period of seasonality)</a:t>
            </a:r>
            <a:endParaRPr lang="en-US" sz="2000" dirty="0"/>
          </a:p>
        </p:txBody>
      </p:sp>
      <p:pic>
        <p:nvPicPr>
          <p:cNvPr id="9222" name="Picture 6" descr="image.png">
            <a:extLst>
              <a:ext uri="{FF2B5EF4-FFF2-40B4-BE49-F238E27FC236}">
                <a16:creationId xmlns:a16="http://schemas.microsoft.com/office/drawing/2014/main" id="{C99BD1AB-58BB-4B8A-925E-27D840368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790" y="4281207"/>
            <a:ext cx="539115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4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8996F-4EBF-4A42-B1B0-6C20D2DFE122}"/>
              </a:ext>
            </a:extLst>
          </p:cNvPr>
          <p:cNvSpPr>
            <a:spLocks noGrp="1"/>
          </p:cNvSpPr>
          <p:nvPr>
            <p:ph type="title"/>
          </p:nvPr>
        </p:nvSpPr>
        <p:spPr>
          <a:xfrm>
            <a:off x="838200" y="365126"/>
            <a:ext cx="10515600" cy="889934"/>
          </a:xfrm>
        </p:spPr>
        <p:txBody>
          <a:bodyPr/>
          <a:lstStyle/>
          <a:p>
            <a:pPr algn="ctr"/>
            <a:r>
              <a:rPr lang="en-US" b="1" dirty="0"/>
              <a:t>Analysis of non-stationarity </a:t>
            </a:r>
          </a:p>
        </p:txBody>
      </p:sp>
      <p:sp>
        <p:nvSpPr>
          <p:cNvPr id="3" name="Объект 2">
            <a:extLst>
              <a:ext uri="{FF2B5EF4-FFF2-40B4-BE49-F238E27FC236}">
                <a16:creationId xmlns:a16="http://schemas.microsoft.com/office/drawing/2014/main" id="{BAE5F075-BD33-4A64-9615-916178391BFD}"/>
              </a:ext>
            </a:extLst>
          </p:cNvPr>
          <p:cNvSpPr>
            <a:spLocks noGrp="1"/>
          </p:cNvSpPr>
          <p:nvPr>
            <p:ph idx="1"/>
          </p:nvPr>
        </p:nvSpPr>
        <p:spPr>
          <a:xfrm>
            <a:off x="623047" y="1242920"/>
            <a:ext cx="10515600" cy="460374"/>
          </a:xfrm>
        </p:spPr>
        <p:txBody>
          <a:bodyPr>
            <a:normAutofit/>
          </a:bodyPr>
          <a:lstStyle/>
          <a:p>
            <a:r>
              <a:rPr lang="en-US" sz="2000" dirty="0"/>
              <a:t>Examples of non-stationarity</a:t>
            </a:r>
          </a:p>
        </p:txBody>
      </p:sp>
      <p:pic>
        <p:nvPicPr>
          <p:cNvPr id="10242" name="Picture 2" descr="image.png">
            <a:extLst>
              <a:ext uri="{FF2B5EF4-FFF2-40B4-BE49-F238E27FC236}">
                <a16:creationId xmlns:a16="http://schemas.microsoft.com/office/drawing/2014/main" id="{DD8C898C-2BC4-4CDA-A79D-0C28B3CBB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48" y="1702547"/>
            <a:ext cx="7453865" cy="490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15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F537B0-7966-4E39-93FF-9C938D867BD2}"/>
              </a:ext>
            </a:extLst>
          </p:cNvPr>
          <p:cNvSpPr>
            <a:spLocks noGrp="1"/>
          </p:cNvSpPr>
          <p:nvPr>
            <p:ph type="title"/>
          </p:nvPr>
        </p:nvSpPr>
        <p:spPr>
          <a:xfrm>
            <a:off x="268941" y="365125"/>
            <a:ext cx="11084859" cy="701675"/>
          </a:xfrm>
        </p:spPr>
        <p:txBody>
          <a:bodyPr/>
          <a:lstStyle/>
          <a:p>
            <a:pPr algn="ctr"/>
            <a:r>
              <a:rPr lang="en-US" dirty="0"/>
              <a:t>White Gaussian Noises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8D042F3-0F09-4E1C-8D08-588BCFBDDF13}"/>
                  </a:ext>
                </a:extLst>
              </p:cNvPr>
              <p:cNvSpPr>
                <a:spLocks noGrp="1"/>
              </p:cNvSpPr>
              <p:nvPr>
                <p:ph idx="1"/>
              </p:nvPr>
            </p:nvSpPr>
            <p:spPr>
              <a:xfrm>
                <a:off x="268941" y="1185863"/>
                <a:ext cx="11545840" cy="3637150"/>
              </a:xfrm>
            </p:spPr>
            <p:txBody>
              <a:bodyPr>
                <a:normAutofit fontScale="70000" lnSpcReduction="20000"/>
              </a:bodyPr>
              <a:lstStyle/>
              <a:p>
                <a:r>
                  <a:rPr lang="en-US" dirty="0"/>
                  <a:t>One of the most important case of the stationary analysis is the noise stationarity.  The stationarity noise with independent samples over a time (with 0 autocorrelation) are called White Gauss Noises (WGN). So the WGN is the series with   </a:t>
                </a:r>
                <a14:m>
                  <m:oMath xmlns:m="http://schemas.openxmlformats.org/officeDocument/2006/math">
                    <m:r>
                      <a:rPr lang="en-US" i="1">
                        <a:latin typeface="Cambria Math" panose="02040503050406030204" pitchFamily="18" charset="0"/>
                      </a:rPr>
                      <m:t>𝑒𝑣</m:t>
                    </m:r>
                    <m:r>
                      <a:rPr lang="en-US" i="1">
                        <a:latin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rPr>
                      <m:t>𝑣𝑎𝑟</m:t>
                    </m:r>
                    <m:r>
                      <a:rPr lang="en-US" i="1">
                        <a:latin typeface="Cambria Math" panose="02040503050406030204" pitchFamily="18" charset="0"/>
                      </a:rPr>
                      <m:t>&lt;∞</m:t>
                    </m:r>
                  </m:oMath>
                </a14:m>
                <a:r>
                  <a:rPr lang="en-US" dirty="0"/>
                  <a:t>;  </a:t>
                </a:r>
                <a14:m>
                  <m:oMath xmlns:m="http://schemas.openxmlformats.org/officeDocument/2006/math">
                    <m:r>
                      <a:rPr lang="en-US" i="1">
                        <a:latin typeface="Cambria Math" panose="02040503050406030204" pitchFamily="18" charset="0"/>
                      </a:rPr>
                      <m:t>𝑐𝑜𝑣</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oMath>
                </a14:m>
                <a:r>
                  <a:rPr lang="en-US" dirty="0"/>
                  <a:t> if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0</m:t>
                    </m:r>
                  </m:oMath>
                </a14:m>
                <a:r>
                  <a:rPr lang="en-US" dirty="0"/>
                  <a:t> in other cases. Pleas note that variance is also can be called the noise power.</a:t>
                </a:r>
              </a:p>
              <a:p>
                <a:r>
                  <a:rPr lang="en-US" dirty="0"/>
                  <a:t>If WGN has const mean and const var it also can be called  independent and identically distributed (</a:t>
                </a:r>
                <a:r>
                  <a:rPr lang="en-US" dirty="0" err="1"/>
                  <a:t>i.i.d</a:t>
                </a:r>
                <a:r>
                  <a:rPr lang="en-US" dirty="0"/>
                  <a:t>).</a:t>
                </a:r>
              </a:p>
              <a:p>
                <a:r>
                  <a:rPr lang="en-US" dirty="0"/>
                  <a:t>Many stationary processes (tasks) in time series are simulated as deterministic on the back-ground of white Gaussian noises.</a:t>
                </a:r>
              </a:p>
              <a:p>
                <a:r>
                  <a:rPr lang="en-US" i="1" dirty="0"/>
                  <a:t>Pleas note</a:t>
                </a:r>
                <a:r>
                  <a:rPr lang="en-US" dirty="0"/>
                  <a:t> the WGN has so-called </a:t>
                </a:r>
                <a:r>
                  <a:rPr lang="en-US" b="1" dirty="0"/>
                  <a:t>normal distribution</a:t>
                </a:r>
                <a:r>
                  <a:rPr lang="en-US" dirty="0"/>
                  <a:t> with zero-mean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𝑤𝑔𝑛</m:t>
                              </m:r>
                            </m:num>
                            <m:den>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sup>
                      </m:sSup>
                      <m:r>
                        <a:rPr lang="en-US" i="1">
                          <a:latin typeface="Cambria Math" panose="02040503050406030204" pitchFamily="18" charset="0"/>
                        </a:rPr>
                        <m:t>,</m:t>
                      </m:r>
                    </m:oMath>
                  </m:oMathPara>
                </a14:m>
                <a:endParaRPr lang="en-US" dirty="0"/>
              </a:p>
              <a:p>
                <a:r>
                  <a:rPr lang="en-US" dirty="0"/>
                  <a:t>where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oMath>
                </a14:m>
                <a:r>
                  <a:rPr lang="en-US" dirty="0"/>
                  <a:t> is the distribution.</a:t>
                </a:r>
              </a:p>
              <a:p>
                <a:endParaRPr lang="en-US" dirty="0"/>
              </a:p>
            </p:txBody>
          </p:sp>
        </mc:Choice>
        <mc:Fallback xmlns="">
          <p:sp>
            <p:nvSpPr>
              <p:cNvPr id="3" name="Объект 2">
                <a:extLst>
                  <a:ext uri="{FF2B5EF4-FFF2-40B4-BE49-F238E27FC236}">
                    <a16:creationId xmlns:a16="http://schemas.microsoft.com/office/drawing/2014/main" id="{A8D042F3-0F09-4E1C-8D08-588BCFBDDF13}"/>
                  </a:ext>
                </a:extLst>
              </p:cNvPr>
              <p:cNvSpPr>
                <a:spLocks noGrp="1" noRot="1" noChangeAspect="1" noMove="1" noResize="1" noEditPoints="1" noAdjustHandles="1" noChangeArrowheads="1" noChangeShapeType="1" noTextEdit="1"/>
              </p:cNvSpPr>
              <p:nvPr>
                <p:ph idx="1"/>
              </p:nvPr>
            </p:nvSpPr>
            <p:spPr>
              <a:xfrm>
                <a:off x="268941" y="1185863"/>
                <a:ext cx="11545840" cy="3637150"/>
              </a:xfrm>
              <a:blipFill>
                <a:blip r:embed="rId2"/>
                <a:stretch>
                  <a:fillRect l="-475" t="-3188" r="-898"/>
                </a:stretch>
              </a:blipFill>
            </p:spPr>
            <p:txBody>
              <a:bodyPr/>
              <a:lstStyle/>
              <a:p>
                <a:r>
                  <a:rPr lang="en-US">
                    <a:noFill/>
                  </a:rPr>
                  <a:t> </a:t>
                </a:r>
              </a:p>
            </p:txBody>
          </p:sp>
        </mc:Fallback>
      </mc:AlternateContent>
      <p:pic>
        <p:nvPicPr>
          <p:cNvPr id="11268" name="Picture 4" descr="image.png">
            <a:extLst>
              <a:ext uri="{FF2B5EF4-FFF2-40B4-BE49-F238E27FC236}">
                <a16:creationId xmlns:a16="http://schemas.microsoft.com/office/drawing/2014/main" id="{421DC3E5-7CB6-4B47-B931-566FF314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020" y="4714175"/>
            <a:ext cx="2620308" cy="191592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0A7E8075-377F-4827-AB95-E074F6D4F7F7}"/>
              </a:ext>
            </a:extLst>
          </p:cNvPr>
          <p:cNvSpPr/>
          <p:nvPr/>
        </p:nvSpPr>
        <p:spPr>
          <a:xfrm>
            <a:off x="8536782" y="3790845"/>
            <a:ext cx="3277999" cy="923330"/>
          </a:xfrm>
          <a:prstGeom prst="rect">
            <a:avLst/>
          </a:prstGeom>
        </p:spPr>
        <p:txBody>
          <a:bodyPr wrap="square">
            <a:spAutoFit/>
          </a:bodyPr>
          <a:lstStyle/>
          <a:p>
            <a:r>
              <a:rPr lang="en-US" dirty="0"/>
              <a:t>Example of </a:t>
            </a:r>
            <a:r>
              <a:rPr lang="en-US" dirty="0" err="1"/>
              <a:t>wgn</a:t>
            </a:r>
            <a:r>
              <a:rPr lang="en-US" dirty="0"/>
              <a:t> – </a:t>
            </a:r>
          </a:p>
          <a:p>
            <a:r>
              <a:rPr lang="en-US" dirty="0"/>
              <a:t>is when you turn out antenna </a:t>
            </a:r>
          </a:p>
          <a:p>
            <a:r>
              <a:rPr lang="en-US" dirty="0"/>
              <a:t>from tv and see so-called "snow"</a:t>
            </a:r>
          </a:p>
        </p:txBody>
      </p:sp>
      <p:pic>
        <p:nvPicPr>
          <p:cNvPr id="11270" name="Picture 6" descr="image.png">
            <a:extLst>
              <a:ext uri="{FF2B5EF4-FFF2-40B4-BE49-F238E27FC236}">
                <a16:creationId xmlns:a16="http://schemas.microsoft.com/office/drawing/2014/main" id="{8635D9C6-FAAA-48AF-B36E-41034DB9A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495" y="4548828"/>
            <a:ext cx="5190004" cy="2081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94B56-0757-7C43-B238-64EB80DA19EF}"/>
              </a:ext>
            </a:extLst>
          </p:cNvPr>
          <p:cNvSpPr txBox="1"/>
          <p:nvPr/>
        </p:nvSpPr>
        <p:spPr>
          <a:xfrm>
            <a:off x="588479" y="4714175"/>
            <a:ext cx="1442511" cy="1200329"/>
          </a:xfrm>
          <a:prstGeom prst="rect">
            <a:avLst/>
          </a:prstGeom>
          <a:noFill/>
        </p:spPr>
        <p:txBody>
          <a:bodyPr wrap="none" rtlCol="0">
            <a:spAutoFit/>
          </a:bodyPr>
          <a:lstStyle/>
          <a:p>
            <a:r>
              <a:rPr lang="en-US" dirty="0" err="1"/>
              <a:t>i.i.d</a:t>
            </a:r>
            <a:r>
              <a:rPr lang="en-US" dirty="0"/>
              <a:t>. – </a:t>
            </a:r>
          </a:p>
          <a:p>
            <a:r>
              <a:rPr lang="en-US" dirty="0"/>
              <a:t>Identically</a:t>
            </a:r>
          </a:p>
          <a:p>
            <a:r>
              <a:rPr lang="en-US" dirty="0"/>
              <a:t> independent</a:t>
            </a:r>
          </a:p>
          <a:p>
            <a:r>
              <a:rPr lang="en-US" dirty="0"/>
              <a:t> distribution</a:t>
            </a:r>
            <a:endParaRPr lang="ru-RU" dirty="0"/>
          </a:p>
        </p:txBody>
      </p:sp>
    </p:spTree>
    <p:extLst>
      <p:ext uri="{BB962C8B-B14F-4D97-AF65-F5344CB8AC3E}">
        <p14:creationId xmlns:p14="http://schemas.microsoft.com/office/powerpoint/2010/main" val="425347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CE0F3-2C94-4D8F-B06A-4C6814DAF603}"/>
              </a:ext>
            </a:extLst>
          </p:cNvPr>
          <p:cNvSpPr>
            <a:spLocks noGrp="1"/>
          </p:cNvSpPr>
          <p:nvPr>
            <p:ph type="title"/>
          </p:nvPr>
        </p:nvSpPr>
        <p:spPr/>
        <p:txBody>
          <a:bodyPr/>
          <a:lstStyle/>
          <a:p>
            <a:pPr algn="ctr"/>
            <a:r>
              <a:rPr lang="en-US" dirty="0"/>
              <a:t>Colored noises</a:t>
            </a:r>
          </a:p>
        </p:txBody>
      </p:sp>
      <p:sp>
        <p:nvSpPr>
          <p:cNvPr id="3" name="Объект 2">
            <a:extLst>
              <a:ext uri="{FF2B5EF4-FFF2-40B4-BE49-F238E27FC236}">
                <a16:creationId xmlns:a16="http://schemas.microsoft.com/office/drawing/2014/main" id="{733AB8C8-C05B-4C7E-BEA1-C3CEDD53B886}"/>
              </a:ext>
            </a:extLst>
          </p:cNvPr>
          <p:cNvSpPr>
            <a:spLocks noGrp="1"/>
          </p:cNvSpPr>
          <p:nvPr>
            <p:ph idx="1"/>
          </p:nvPr>
        </p:nvSpPr>
        <p:spPr>
          <a:xfrm>
            <a:off x="533400" y="1493931"/>
            <a:ext cx="10515600" cy="4351338"/>
          </a:xfrm>
        </p:spPr>
        <p:txBody>
          <a:bodyPr>
            <a:normAutofit/>
          </a:bodyPr>
          <a:lstStyle/>
          <a:p>
            <a:r>
              <a:rPr lang="en-US" sz="2000" i="1" dirty="0"/>
              <a:t>Pleas note</a:t>
            </a:r>
            <a:r>
              <a:rPr lang="en-US" sz="2000" dirty="0"/>
              <a:t>: </a:t>
            </a:r>
          </a:p>
          <a:p>
            <a:r>
              <a:rPr lang="en-US" sz="2000" dirty="0"/>
              <a:t>in opposite to </a:t>
            </a:r>
            <a:r>
              <a:rPr lang="en-US" sz="2000" dirty="0" err="1"/>
              <a:t>wgn</a:t>
            </a:r>
            <a:r>
              <a:rPr lang="en-US" sz="2000" dirty="0"/>
              <a:t> we can introduce the noises that are differ from </a:t>
            </a:r>
            <a:r>
              <a:rPr lang="en-US" sz="2000" dirty="0" err="1"/>
              <a:t>wgn</a:t>
            </a:r>
            <a:r>
              <a:rPr lang="en-US" sz="2000" dirty="0"/>
              <a:t> as colored noises, for instance, it can be simulated as some random (stochastic) seasonality.</a:t>
            </a:r>
          </a:p>
        </p:txBody>
      </p:sp>
      <p:pic>
        <p:nvPicPr>
          <p:cNvPr id="12290" name="Picture 2" descr="image.png">
            <a:extLst>
              <a:ext uri="{FF2B5EF4-FFF2-40B4-BE49-F238E27FC236}">
                <a16:creationId xmlns:a16="http://schemas.microsoft.com/office/drawing/2014/main" id="{46504F20-6EF1-4C45-9B6A-AFB9979F842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72352" y="2626424"/>
            <a:ext cx="3425265" cy="211629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ower spectral density of violet, blue, pink, and red noises. | Download  Scientific Diagram">
            <a:extLst>
              <a:ext uri="{FF2B5EF4-FFF2-40B4-BE49-F238E27FC236}">
                <a16:creationId xmlns:a16="http://schemas.microsoft.com/office/drawing/2014/main" id="{C4EAC8BA-4BE8-4BC8-A8BB-6CA366414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021" y="2626424"/>
            <a:ext cx="4515333" cy="335728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etting a Better Sleep: Pink Noise vs. White Noise – Mondo Frank">
            <a:extLst>
              <a:ext uri="{FF2B5EF4-FFF2-40B4-BE49-F238E27FC236}">
                <a16:creationId xmlns:a16="http://schemas.microsoft.com/office/drawing/2014/main" id="{1ED9F1FE-8424-49B0-AB8F-73EA252B5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598" y="3067976"/>
            <a:ext cx="3831875" cy="22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9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99800D-27F6-45DD-B1D6-B4DFDD4B440F}"/>
              </a:ext>
            </a:extLst>
          </p:cNvPr>
          <p:cNvSpPr>
            <a:spLocks noGrp="1"/>
          </p:cNvSpPr>
          <p:nvPr>
            <p:ph type="title"/>
          </p:nvPr>
        </p:nvSpPr>
        <p:spPr>
          <a:xfrm>
            <a:off x="838200" y="365125"/>
            <a:ext cx="10515600" cy="1391957"/>
          </a:xfrm>
        </p:spPr>
        <p:txBody>
          <a:bodyPr/>
          <a:lstStyle/>
          <a:p>
            <a:r>
              <a:rPr lang="en-US" b="1" dirty="0"/>
              <a:t>The statistical characteristics of the time series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1BCA071-F169-4FDB-B0C7-5AEACCAEC4B7}"/>
                  </a:ext>
                </a:extLst>
              </p:cNvPr>
              <p:cNvSpPr>
                <a:spLocks noGrp="1"/>
              </p:cNvSpPr>
              <p:nvPr>
                <p:ph idx="1"/>
              </p:nvPr>
            </p:nvSpPr>
            <p:spPr>
              <a:xfrm>
                <a:off x="723900" y="1539875"/>
                <a:ext cx="10515600" cy="4351338"/>
              </a:xfrm>
            </p:spPr>
            <p:txBody>
              <a:bodyPr>
                <a:normAutofit/>
              </a:bodyPr>
              <a:lstStyle/>
              <a:p>
                <a:r>
                  <a:rPr lang="en-US" sz="2000" b="1" dirty="0"/>
                  <a:t>Main statistical characteristics</a:t>
                </a:r>
              </a:p>
              <a:p>
                <a:r>
                  <a:rPr lang="en-US" sz="2000" dirty="0"/>
                  <a:t>In the Time Series Analysis we are considering the series analysis as statistical task. </a:t>
                </a:r>
              </a:p>
              <a:p>
                <a:r>
                  <a:rPr lang="en-US" sz="2000" dirty="0"/>
                  <a:t>Due to this approach we can introduce the following characteristics of the series</a:t>
                </a:r>
              </a:p>
              <a:p>
                <a:r>
                  <a:rPr lang="en-US" sz="2000" b="1" dirty="0"/>
                  <a:t>mean value </a:t>
                </a:r>
                <a:r>
                  <a:rPr lang="en-US" sz="2000" dirty="0"/>
                  <a:t>(or expected value),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𝑒𝑣</m:t>
                      </m:r>
                      <m:r>
                        <a:rPr lang="en-US" sz="200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𝑁</m:t>
                          </m:r>
                        </m:den>
                      </m:f>
                      <m:nary>
                        <m:naryPr>
                          <m:chr m:val="∑"/>
                          <m:ctrlPr>
                            <a:rPr lang="en-US" sz="2000" i="1" dirty="0" smtClean="0">
                              <a:latin typeface="Cambria Math" panose="02040503050406030204" pitchFamily="18" charset="0"/>
                            </a:rPr>
                          </m:ctrlPr>
                        </m:naryPr>
                        <m:sub>
                          <m:r>
                            <a:rPr lang="en-US" sz="2000" i="1" dirty="0">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𝑁</m:t>
                          </m:r>
                          <m:r>
                            <a:rPr lang="en-US" sz="2000" i="1" dirty="0">
                              <a:latin typeface="Cambria Math" panose="02040503050406030204" pitchFamily="18" charset="0"/>
                            </a:rPr>
                            <m:t>−1</m:t>
                          </m:r>
                        </m:sup>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𝑦</m:t>
                              </m:r>
                            </m:e>
                            <m:sub>
                              <m:r>
                                <a:rPr lang="en-US" sz="2000" i="1" dirty="0">
                                  <a:latin typeface="Cambria Math" panose="02040503050406030204" pitchFamily="18" charset="0"/>
                                </a:rPr>
                                <m:t>𝑖</m:t>
                              </m:r>
                            </m:sub>
                          </m:sSub>
                        </m:e>
                      </m:nary>
                      <m:r>
                        <a:rPr lang="en-US" sz="2000" i="1" dirty="0" smtClean="0">
                          <a:latin typeface="Cambria Math" panose="02040503050406030204" pitchFamily="18" charset="0"/>
                        </a:rPr>
                        <m:t>, </m:t>
                      </m:r>
                    </m:oMath>
                  </m:oMathPara>
                </a14:m>
                <a:endParaRPr lang="en-US" sz="2000" dirty="0"/>
              </a:p>
              <a:p>
                <a:r>
                  <a:rPr lang="en-US" sz="2000" dirty="0"/>
                  <a:t>where y is samples of size N;</a:t>
                </a:r>
              </a:p>
              <a:p>
                <a:r>
                  <a:rPr lang="en-US" sz="2000" b="1" dirty="0"/>
                  <a:t>standard deviation </a:t>
                </a:r>
                <a:r>
                  <a:rPr lang="en-US" sz="2000" dirty="0"/>
                  <a:t>(or root of the </a:t>
                </a:r>
                <a:r>
                  <a:rPr lang="en-US" sz="2000" b="1" dirty="0"/>
                  <a:t>variance</a:t>
                </a:r>
                <a:r>
                  <a:rPr lang="en-US" sz="2000" dirty="0"/>
                  <a:t>),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𝑣𝑎𝑟</m:t>
                      </m:r>
                      <m:r>
                        <a:rPr lang="en-US" sz="200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𝑁</m:t>
                          </m:r>
                        </m:den>
                      </m:f>
                      <m:nary>
                        <m:naryPr>
                          <m:chr m:val="∑"/>
                          <m:ctrlPr>
                            <a:rPr lang="en-US" sz="2000" b="0" i="1" dirty="0" smtClean="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𝑁</m:t>
                          </m:r>
                          <m:r>
                            <a:rPr lang="en-US" sz="2000" i="1" dirty="0">
                              <a:latin typeface="Cambria Math" panose="02040503050406030204" pitchFamily="18" charset="0"/>
                            </a:rPr>
                            <m:t>−1</m:t>
                          </m:r>
                        </m:sup>
                        <m:e>
                          <m:sSup>
                            <m:sSupPr>
                              <m:ctrlPr>
                                <a:rPr lang="en-US" sz="2000" i="1" dirty="0" err="1">
                                  <a:latin typeface="Cambria Math" panose="02040503050406030204" pitchFamily="18" charset="0"/>
                                </a:rPr>
                              </m:ctrlPr>
                            </m:sSupPr>
                            <m:e>
                              <m:d>
                                <m:dPr>
                                  <m:ctrlPr>
                                    <a:rPr lang="en-US" sz="2000" i="1" dirty="0" err="1">
                                      <a:latin typeface="Cambria Math" panose="02040503050406030204" pitchFamily="18" charset="0"/>
                                    </a:rPr>
                                  </m:ctrlPr>
                                </m:dPr>
                                <m:e>
                                  <m:sSub>
                                    <m:sSubPr>
                                      <m:ctrlPr>
                                        <a:rPr lang="en-US" sz="2000" i="1" dirty="0" err="1">
                                          <a:latin typeface="Cambria Math" panose="02040503050406030204" pitchFamily="18" charset="0"/>
                                        </a:rPr>
                                      </m:ctrlPr>
                                    </m:sSubPr>
                                    <m:e>
                                      <m:r>
                                        <a:rPr lang="en-US" sz="2000" i="1" dirty="0" err="1">
                                          <a:latin typeface="Cambria Math" panose="02040503050406030204" pitchFamily="18" charset="0"/>
                                        </a:rPr>
                                        <m:t>𝑦</m:t>
                                      </m:r>
                                    </m:e>
                                    <m:sub>
                                      <m:r>
                                        <a:rPr lang="en-US" sz="2000" i="1" dirty="0" err="1">
                                          <a:latin typeface="Cambria Math" panose="02040503050406030204" pitchFamily="18" charset="0"/>
                                        </a:rPr>
                                        <m:t>𝑖</m:t>
                                      </m:r>
                                    </m:sub>
                                  </m:sSub>
                                  <m:r>
                                    <a:rPr lang="en-US" sz="2000" i="1" dirty="0" err="1">
                                      <a:latin typeface="Cambria Math" panose="02040503050406030204" pitchFamily="18" charset="0"/>
                                    </a:rPr>
                                    <m:t>−</m:t>
                                  </m:r>
                                  <m:r>
                                    <a:rPr lang="en-US" sz="2000" i="1" dirty="0" err="1">
                                      <a:latin typeface="Cambria Math" panose="02040503050406030204" pitchFamily="18" charset="0"/>
                                    </a:rPr>
                                    <m:t>𝑒𝑣</m:t>
                                  </m:r>
                                </m:e>
                              </m:d>
                            </m:e>
                            <m:sup>
                              <m:r>
                                <a:rPr lang="en-US" sz="2000" i="1" dirty="0">
                                  <a:latin typeface="Cambria Math" panose="02040503050406030204" pitchFamily="18" charset="0"/>
                                </a:rPr>
                                <m:t>2</m:t>
                              </m:r>
                            </m:sup>
                          </m:sSup>
                        </m:e>
                      </m:nary>
                      <m:r>
                        <a:rPr lang="en-US" sz="2000" i="1" dirty="0">
                          <a:latin typeface="Cambria Math" panose="02040503050406030204" pitchFamily="18" charset="0"/>
                        </a:rPr>
                        <m:t>; </m:t>
                      </m:r>
                      <m:r>
                        <a:rPr lang="en-US" sz="2000" i="1" dirty="0">
                          <a:latin typeface="Cambria Math" panose="02040503050406030204" pitchFamily="18" charset="0"/>
                        </a:rPr>
                        <m:t>𝑠𝑡𝑑</m:t>
                      </m:r>
                      <m:r>
                        <a:rPr lang="en-US" sz="2000" i="1" dirty="0">
                          <a:latin typeface="Cambria Math" panose="02040503050406030204" pitchFamily="18" charset="0"/>
                        </a:rPr>
                        <m:t> =</m:t>
                      </m:r>
                      <m:rad>
                        <m:radPr>
                          <m:degHide m:val="on"/>
                          <m:ctrlPr>
                            <a:rPr lang="en-US" sz="2000" i="1" dirty="0" smtClean="0">
                              <a:latin typeface="Cambria Math" panose="02040503050406030204" pitchFamily="18" charset="0"/>
                            </a:rPr>
                          </m:ctrlPr>
                        </m:radPr>
                        <m:deg/>
                        <m:e>
                          <m:r>
                            <a:rPr lang="en-US" sz="2000" i="1" dirty="0">
                              <a:latin typeface="Cambria Math" panose="02040503050406030204" pitchFamily="18" charset="0"/>
                            </a:rPr>
                            <m:t>𝑣𝑎𝑟</m:t>
                          </m:r>
                        </m:e>
                      </m:rad>
                      <m:r>
                        <a:rPr lang="en-US" sz="2000" i="1" dirty="0" smtClean="0">
                          <a:latin typeface="Cambria Math" panose="02040503050406030204" pitchFamily="18" charset="0"/>
                        </a:rPr>
                        <m:t>, </m:t>
                      </m:r>
                    </m:oMath>
                  </m:oMathPara>
                </a14:m>
                <a:endParaRPr lang="en-US" sz="2000" dirty="0"/>
              </a:p>
              <a:p>
                <a:r>
                  <a:rPr lang="en-US" sz="2000" dirty="0"/>
                  <a:t>where var is the variance; std is the standard deviation; </a:t>
                </a:r>
              </a:p>
            </p:txBody>
          </p:sp>
        </mc:Choice>
        <mc:Fallback xmlns="">
          <p:sp>
            <p:nvSpPr>
              <p:cNvPr id="3" name="Объект 2">
                <a:extLst>
                  <a:ext uri="{FF2B5EF4-FFF2-40B4-BE49-F238E27FC236}">
                    <a16:creationId xmlns:a16="http://schemas.microsoft.com/office/drawing/2014/main" id="{71BCA071-F169-4FDB-B0C7-5AEACCAEC4B7}"/>
                  </a:ext>
                </a:extLst>
              </p:cNvPr>
              <p:cNvSpPr>
                <a:spLocks noGrp="1" noRot="1" noChangeAspect="1" noMove="1" noResize="1" noEditPoints="1" noAdjustHandles="1" noChangeArrowheads="1" noChangeShapeType="1" noTextEdit="1"/>
              </p:cNvSpPr>
              <p:nvPr>
                <p:ph idx="1"/>
              </p:nvPr>
            </p:nvSpPr>
            <p:spPr>
              <a:xfrm>
                <a:off x="723900" y="1539875"/>
                <a:ext cx="10515600" cy="4351338"/>
              </a:xfrm>
              <a:blipFill>
                <a:blip r:embed="rId2"/>
                <a:stretch>
                  <a:fillRect l="-522" t="-1543" b="-1823"/>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AD20E209-C5AC-4D72-B4F0-33FFA9C19493}"/>
              </a:ext>
            </a:extLst>
          </p:cNvPr>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517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7D6645-D83B-4FCE-A2EB-4C47F16229BA}"/>
              </a:ext>
            </a:extLst>
          </p:cNvPr>
          <p:cNvSpPr>
            <a:spLocks noGrp="1"/>
          </p:cNvSpPr>
          <p:nvPr>
            <p:ph type="title"/>
          </p:nvPr>
        </p:nvSpPr>
        <p:spPr/>
        <p:txBody>
          <a:bodyPr/>
          <a:lstStyle/>
          <a:p>
            <a:r>
              <a:rPr lang="en-US" dirty="0"/>
              <a:t>Transformation of non-stationary time series</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0C5E1D3-FBD7-4B7D-96DC-57F6A3BF3BE7}"/>
                  </a:ext>
                </a:extLst>
              </p:cNvPr>
              <p:cNvSpPr>
                <a:spLocks noGrp="1"/>
              </p:cNvSpPr>
              <p:nvPr>
                <p:ph idx="1"/>
              </p:nvPr>
            </p:nvSpPr>
            <p:spPr>
              <a:xfrm>
                <a:off x="340657" y="1377390"/>
                <a:ext cx="10448365" cy="3795246"/>
              </a:xfrm>
            </p:spPr>
            <p:txBody>
              <a:bodyPr>
                <a:normAutofit fontScale="70000" lnSpcReduction="20000"/>
              </a:bodyPr>
              <a:lstStyle/>
              <a:p>
                <a:r>
                  <a:rPr lang="en-US" dirty="0"/>
                  <a:t>Actually, almost all time series are non-stationary (in some degree). However, depends on the requirement accuracy in some cases we can approximate series (make supposition) that it is stationary for our task.</a:t>
                </a:r>
              </a:p>
              <a:p>
                <a:r>
                  <a:rPr lang="en-US" i="1" dirty="0"/>
                  <a:t>pleas note:</a:t>
                </a:r>
                <a:endParaRPr lang="en-US" dirty="0"/>
              </a:p>
              <a:p>
                <a:pPr lvl="1"/>
                <a:r>
                  <a:rPr lang="en-US" dirty="0"/>
                  <a:t>Not all methods of time series analysis are require stationary of time series.</a:t>
                </a:r>
              </a:p>
              <a:p>
                <a:pPr lvl="1"/>
                <a:r>
                  <a:rPr lang="en-US" dirty="0"/>
                  <a:t>In other cases it can be make some transforms (preprocessing) of series to make it stationary.</a:t>
                </a:r>
              </a:p>
              <a:p>
                <a:r>
                  <a:rPr lang="en-US" dirty="0"/>
                  <a:t>The one of the simplest way to transform series is to take its numerical derivative, obtaining the series</a:t>
                </a:r>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Δ</m:t>
                      </m:r>
                      <m:r>
                        <a:rPr lang="en-US" i="1" dirty="0">
                          <a:latin typeface="Cambria Math" panose="02040503050406030204" pitchFamily="18" charset="0"/>
                        </a:rPr>
                        <m:t>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𝑛</m:t>
                          </m:r>
                        </m:sub>
                      </m:sSub>
                      <m:r>
                        <a:rPr lang="en-US" i="1" dirty="0">
                          <a:latin typeface="Cambria Math" panose="02040503050406030204" pitchFamily="18" charset="0"/>
                        </a:rPr>
                        <m:t> = </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smtClean="0">
                              <a:latin typeface="Cambria Math" panose="02040503050406030204" pitchFamily="18" charset="0"/>
                            </a:rPr>
                            <m:t>𝑛</m:t>
                          </m:r>
                          <m:r>
                            <a:rPr lang="en-US" i="1" dirty="0">
                              <a:latin typeface="Cambria Math" panose="02040503050406030204" pitchFamily="18" charset="0"/>
                            </a:rPr>
                            <m:t>+</m:t>
                          </m:r>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smtClean="0">
                              <a:latin typeface="Cambria Math" panose="02040503050406030204" pitchFamily="18" charset="0"/>
                            </a:rPr>
                            <m:t>𝑛</m:t>
                          </m:r>
                        </m:sub>
                      </m:sSub>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rPr>
                          </m:ctrlPr>
                        </m:sSupPr>
                        <m:e>
                          <m:r>
                            <m:rPr>
                              <m:sty m:val="p"/>
                            </m:rPr>
                            <a:rPr lang="en-US" i="0" dirty="0" smtClean="0">
                              <a:latin typeface="Cambria Math" panose="02040503050406030204" pitchFamily="18" charset="0"/>
                            </a:rPr>
                            <m:t>Δ</m:t>
                          </m:r>
                        </m:e>
                        <m:sup>
                          <m:r>
                            <a:rPr lang="en-US" i="1" dirty="0">
                              <a:latin typeface="Cambria Math" panose="02040503050406030204" pitchFamily="18" charset="0"/>
                            </a:rPr>
                            <m:t>2</m:t>
                          </m:r>
                        </m:sup>
                      </m:sSup>
                      <m:r>
                        <a:rPr lang="en-US" i="1" dirty="0">
                          <a:latin typeface="Cambria Math" panose="02040503050406030204" pitchFamily="18" charset="0"/>
                        </a:rPr>
                        <m:t>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𝑛</m:t>
                          </m:r>
                        </m:sub>
                      </m:sSub>
                      <m:r>
                        <a:rPr lang="en-US" i="1" dirty="0">
                          <a:latin typeface="Cambria Math" panose="02040503050406030204" pitchFamily="18" charset="0"/>
                        </a:rPr>
                        <m:t> =</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 </m:t>
                      </m:r>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𝑦</m:t>
                          </m:r>
                        </m:e>
                        <m:sub>
                          <m:r>
                            <a:rPr lang="en-US" i="1" dirty="0" smtClean="0">
                              <a:latin typeface="Cambria Math" panose="02040503050406030204" pitchFamily="18" charset="0"/>
                            </a:rPr>
                            <m:t>𝑛</m:t>
                          </m:r>
                          <m:r>
                            <a:rPr lang="en-US" i="1" dirty="0">
                              <a:latin typeface="Cambria Math" panose="02040503050406030204" pitchFamily="18" charset="0"/>
                            </a:rPr>
                            <m:t>+</m:t>
                          </m:r>
                          <m:r>
                            <a:rPr lang="en-US" i="1" dirty="0" smtClean="0">
                              <a:latin typeface="Cambria Math" panose="02040503050406030204" pitchFamily="18" charset="0"/>
                            </a:rPr>
                            <m:t>1</m:t>
                          </m:r>
                        </m:sub>
                        <m:sup>
                          <m:r>
                            <a:rPr lang="en-US" i="1" dirty="0" smtClean="0">
                              <a:latin typeface="Cambria Math" panose="02040503050406030204" pitchFamily="18" charset="0"/>
                            </a:rPr>
                            <m:t>’</m:t>
                          </m:r>
                        </m:sup>
                      </m:sSubSup>
                      <m:r>
                        <a:rPr lang="en-US" i="1" dirty="0" smtClean="0">
                          <a:latin typeface="Cambria Math" panose="02040503050406030204" pitchFamily="18" charset="0"/>
                        </a:rPr>
                        <m:t>−</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a:latin typeface="Cambria Math" panose="02040503050406030204" pitchFamily="18" charset="0"/>
                        </a:rPr>
                        <m:t>𝑠𝑜</m:t>
                      </m:r>
                      <m:r>
                        <a:rPr lang="en-US" i="1" dirty="0">
                          <a:latin typeface="Cambria Math" panose="02040503050406030204" pitchFamily="18" charset="0"/>
                        </a:rPr>
                        <m:t>  </m:t>
                      </m:r>
                      <m:r>
                        <a:rPr lang="en-US" i="1" dirty="0">
                          <a:latin typeface="Cambria Math" panose="02040503050406030204" pitchFamily="18" charset="0"/>
                        </a:rPr>
                        <m:t>𝑜𝑛</m:t>
                      </m:r>
                      <m:r>
                        <a:rPr lang="en-US" i="1" dirty="0" smtClean="0">
                          <a:latin typeface="Cambria Math" panose="02040503050406030204" pitchFamily="18" charset="0"/>
                        </a:rPr>
                        <m:t>..</m:t>
                      </m:r>
                    </m:oMath>
                  </m:oMathPara>
                </a14:m>
                <a:endParaRPr lang="en-US" dirty="0"/>
              </a:p>
              <a:p>
                <a:r>
                  <a:rPr lang="en-US" dirty="0"/>
                  <a:t>The degree of derivative when the stationary is obtaining are called integration parameter.  </a:t>
                </a:r>
              </a:p>
            </p:txBody>
          </p:sp>
        </mc:Choice>
        <mc:Fallback xmlns="">
          <p:sp>
            <p:nvSpPr>
              <p:cNvPr id="3" name="Объект 2">
                <a:extLst>
                  <a:ext uri="{FF2B5EF4-FFF2-40B4-BE49-F238E27FC236}">
                    <a16:creationId xmlns:a16="http://schemas.microsoft.com/office/drawing/2014/main" id="{10C5E1D3-FBD7-4B7D-96DC-57F6A3BF3BE7}"/>
                  </a:ext>
                </a:extLst>
              </p:cNvPr>
              <p:cNvSpPr>
                <a:spLocks noGrp="1" noRot="1" noChangeAspect="1" noMove="1" noResize="1" noEditPoints="1" noAdjustHandles="1" noChangeArrowheads="1" noChangeShapeType="1" noTextEdit="1"/>
              </p:cNvSpPr>
              <p:nvPr>
                <p:ph idx="1"/>
              </p:nvPr>
            </p:nvSpPr>
            <p:spPr>
              <a:xfrm>
                <a:off x="340657" y="1377390"/>
                <a:ext cx="10448365" cy="3795246"/>
              </a:xfrm>
              <a:blipFill>
                <a:blip r:embed="rId2"/>
                <a:stretch>
                  <a:fillRect l="-485" t="-3000"/>
                </a:stretch>
              </a:blipFill>
            </p:spPr>
            <p:txBody>
              <a:bodyPr/>
              <a:lstStyle/>
              <a:p>
                <a:r>
                  <a:rPr lang="ru-RU">
                    <a:noFill/>
                  </a:rPr>
                  <a:t> </a:t>
                </a:r>
              </a:p>
            </p:txBody>
          </p:sp>
        </mc:Fallback>
      </mc:AlternateContent>
      <p:pic>
        <p:nvPicPr>
          <p:cNvPr id="13315" name="Picture 3" descr="image.png">
            <a:extLst>
              <a:ext uri="{FF2B5EF4-FFF2-40B4-BE49-F238E27FC236}">
                <a16:creationId xmlns:a16="http://schemas.microsoft.com/office/drawing/2014/main" id="{A88DC811-8E90-43BB-95DC-4A03A4CB4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141"/>
          <a:stretch/>
        </p:blipFill>
        <p:spPr bwMode="auto">
          <a:xfrm>
            <a:off x="5803795" y="4575458"/>
            <a:ext cx="5590344" cy="2146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image.png">
            <a:extLst>
              <a:ext uri="{FF2B5EF4-FFF2-40B4-BE49-F238E27FC236}">
                <a16:creationId xmlns:a16="http://schemas.microsoft.com/office/drawing/2014/main" id="{3E95320C-D830-4BA6-BFB4-DC48F4F90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141"/>
          <a:stretch/>
        </p:blipFill>
        <p:spPr bwMode="auto">
          <a:xfrm>
            <a:off x="249381" y="4575458"/>
            <a:ext cx="5480771" cy="210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8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7D6645-D83B-4FCE-A2EB-4C47F16229BA}"/>
              </a:ext>
            </a:extLst>
          </p:cNvPr>
          <p:cNvSpPr>
            <a:spLocks noGrp="1"/>
          </p:cNvSpPr>
          <p:nvPr>
            <p:ph type="title"/>
          </p:nvPr>
        </p:nvSpPr>
        <p:spPr>
          <a:xfrm>
            <a:off x="739588" y="185831"/>
            <a:ext cx="10515600" cy="1006475"/>
          </a:xfrm>
        </p:spPr>
        <p:txBody>
          <a:bodyPr/>
          <a:lstStyle/>
          <a:p>
            <a:r>
              <a:rPr lang="en-US" b="1" dirty="0"/>
              <a:t>Transformation of non-stationary time series</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0C5E1D3-FBD7-4B7D-96DC-57F6A3BF3BE7}"/>
                  </a:ext>
                </a:extLst>
              </p:cNvPr>
              <p:cNvSpPr>
                <a:spLocks noGrp="1"/>
              </p:cNvSpPr>
              <p:nvPr>
                <p:ph idx="1"/>
              </p:nvPr>
            </p:nvSpPr>
            <p:spPr>
              <a:xfrm>
                <a:off x="640977" y="1192306"/>
                <a:ext cx="10515600" cy="2468470"/>
              </a:xfrm>
            </p:spPr>
            <p:txBody>
              <a:bodyPr>
                <a:normAutofit fontScale="77500" lnSpcReduction="20000"/>
              </a:bodyPr>
              <a:lstStyle/>
              <a:p>
                <a:r>
                  <a:rPr lang="en-US" dirty="0"/>
                  <a:t>In the same manner it can be done seasonality compensation using such differences, when samples are expected to have the same values in the case of without trend</a:t>
                </a:r>
              </a:p>
              <a:p>
                <a:pPr marL="0" indent="0">
                  <a:buNone/>
                </a:pPr>
                <a14:m>
                  <m:oMathPara xmlns:m="http://schemas.openxmlformats.org/officeDocument/2006/math">
                    <m:oMathParaPr>
                      <m:jc m:val="centerGroup"/>
                    </m:oMathParaPr>
                    <m:oMath xmlns:m="http://schemas.openxmlformats.org/officeDocument/2006/math">
                      <m:sSub>
                        <m:sSubPr>
                          <m:ctrlPr>
                            <a:rPr lang="en-US" i="1" dirty="0" err="1" smtClean="0">
                              <a:latin typeface="Cambria Math" panose="02040503050406030204" pitchFamily="18" charset="0"/>
                            </a:rPr>
                          </m:ctrlPr>
                        </m:sSubPr>
                        <m:e>
                          <m:r>
                            <m:rPr>
                              <m:sty m:val="p"/>
                            </m:rPr>
                            <a:rPr lang="en-US" i="0" dirty="0" smtClean="0">
                              <a:latin typeface="Cambria Math" panose="02040503050406030204" pitchFamily="18" charset="0"/>
                            </a:rPr>
                            <m:t>Δ</m:t>
                          </m:r>
                        </m:e>
                        <m:sub>
                          <m:r>
                            <a:rPr lang="en-US" i="1" dirty="0" err="1" smtClean="0">
                              <a:latin typeface="Cambria Math" panose="02040503050406030204" pitchFamily="18" charset="0"/>
                            </a:rPr>
                            <m:t>𝑠</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sSubSup>
                        <m:sSubSupPr>
                          <m:ctrlPr>
                            <a:rPr lang="en-US" i="1" dirty="0" err="1" smtClean="0">
                              <a:latin typeface="Cambria Math" panose="02040503050406030204" pitchFamily="18" charset="0"/>
                            </a:rPr>
                          </m:ctrlPr>
                        </m:sSubSup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up>
                          <m:r>
                            <a:rPr lang="en-US" i="1" dirty="0" err="1" smtClean="0">
                              <a:latin typeface="Cambria Math" panose="02040503050406030204" pitchFamily="18" charset="0"/>
                            </a:rPr>
                            <m:t>𝑠</m:t>
                          </m:r>
                        </m:sup>
                      </m:sSubSup>
                      <m:r>
                        <a:rPr lang="en-US" i="1"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err="1" smtClean="0">
                              <a:latin typeface="Cambria Math" panose="02040503050406030204" pitchFamily="18" charset="0"/>
                            </a:rPr>
                            <m:t>𝑛</m:t>
                          </m:r>
                          <m:r>
                            <a:rPr lang="en-US" i="1" dirty="0" err="1"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𝑘</m:t>
                              </m:r>
                            </m:e>
                            <m:sub>
                              <m:r>
                                <a:rPr lang="en-US" i="1" dirty="0" err="1" smtClean="0">
                                  <a:latin typeface="Cambria Math" panose="02040503050406030204" pitchFamily="18" charset="0"/>
                                </a:rPr>
                                <m:t>𝑠</m:t>
                              </m:r>
                            </m:sub>
                          </m:sSub>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m:rPr>
                              <m:sty m:val="p"/>
                            </m:rPr>
                            <a:rPr lang="en-US" i="0" dirty="0" smtClean="0">
                              <a:latin typeface="Cambria Math" panose="02040503050406030204" pitchFamily="18" charset="0"/>
                            </a:rPr>
                            <m:t>Δ</m:t>
                          </m:r>
                        </m:e>
                        <m:sub>
                          <m:r>
                            <a:rPr lang="en-US" i="1" dirty="0" smtClean="0">
                              <a:latin typeface="Cambria Math" panose="02040503050406030204" pitchFamily="18" charset="0"/>
                            </a:rPr>
                            <m:t>𝑠</m:t>
                          </m:r>
                        </m:sub>
                        <m:sup>
                          <m:r>
                            <a:rPr lang="en-US" i="1" dirty="0" smtClean="0">
                              <a:latin typeface="Cambria Math" panose="02040503050406030204" pitchFamily="18" charset="0"/>
                            </a:rPr>
                            <m:t>2</m:t>
                          </m:r>
                        </m:sup>
                      </m:sSubSup>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𝑦</m:t>
                          </m:r>
                        </m:e>
                        <m:sub>
                          <m:r>
                            <a:rPr lang="en-US" i="1" dirty="0" smtClean="0">
                              <a:latin typeface="Cambria Math" panose="02040503050406030204" pitchFamily="18" charset="0"/>
                            </a:rPr>
                            <m:t>𝑛</m:t>
                          </m:r>
                        </m:sub>
                        <m:sup>
                          <m:r>
                            <a:rPr lang="en-US" i="1" dirty="0" smtClean="0">
                              <a:latin typeface="Cambria Math" panose="02040503050406030204" pitchFamily="18" charset="0"/>
                            </a:rPr>
                            <m:t>2</m:t>
                          </m:r>
                          <m:r>
                            <a:rPr lang="en-US" i="1" dirty="0" smtClean="0">
                              <a:latin typeface="Cambria Math" panose="02040503050406030204" pitchFamily="18" charset="0"/>
                            </a:rPr>
                            <m:t>𝑠</m:t>
                          </m:r>
                        </m:sup>
                      </m:sSubSup>
                      <m:r>
                        <a:rPr lang="en-US" i="1"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𝑛</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2</m:t>
                                  </m:r>
                                </m:sub>
                              </m:sSub>
                            </m:sub>
                          </m:sSub>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𝑠𝑜</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Δ</m:t>
                        </m:r>
                      </m:e>
                      <m:sub>
                        <m:r>
                          <a:rPr lang="en-US" i="1">
                            <a:latin typeface="Cambria Math" panose="02040503050406030204" pitchFamily="18" charset="0"/>
                          </a:rPr>
                          <m:t>𝑠</m:t>
                        </m:r>
                      </m:sub>
                    </m:sSub>
                  </m:oMath>
                </a14:m>
                <a:r>
                  <a:rPr lang="en-US" dirty="0"/>
                  <a:t> is the seasonal derivative;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𝑠</m:t>
                        </m:r>
                      </m:sub>
                    </m:sSub>
                  </m:oMath>
                </a14:m>
                <a:r>
                  <a:rPr lang="en-US" dirty="0"/>
                  <a:t> is season period;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sub>
                    </m:sSub>
                  </m:oMath>
                </a14:m>
                <a:r>
                  <a:rPr lang="en-US" dirty="0"/>
                  <a:t> is the period of the </a:t>
                </a:r>
                <a:r>
                  <a:rPr lang="en-US" dirty="0" err="1"/>
                  <a:t>the</a:t>
                </a:r>
                <a:r>
                  <a:rPr lang="en-US" dirty="0"/>
                  <a:t> second-order seasonality.</a:t>
                </a:r>
              </a:p>
              <a:p>
                <a:endParaRPr lang="en-US" dirty="0"/>
              </a:p>
            </p:txBody>
          </p:sp>
        </mc:Choice>
        <mc:Fallback xmlns="">
          <p:sp>
            <p:nvSpPr>
              <p:cNvPr id="3" name="Объект 2">
                <a:extLst>
                  <a:ext uri="{FF2B5EF4-FFF2-40B4-BE49-F238E27FC236}">
                    <a16:creationId xmlns:a16="http://schemas.microsoft.com/office/drawing/2014/main" id="{10C5E1D3-FBD7-4B7D-96DC-57F6A3BF3BE7}"/>
                  </a:ext>
                </a:extLst>
              </p:cNvPr>
              <p:cNvSpPr>
                <a:spLocks noGrp="1" noRot="1" noChangeAspect="1" noMove="1" noResize="1" noEditPoints="1" noAdjustHandles="1" noChangeArrowheads="1" noChangeShapeType="1" noTextEdit="1"/>
              </p:cNvSpPr>
              <p:nvPr>
                <p:ph idx="1"/>
              </p:nvPr>
            </p:nvSpPr>
            <p:spPr>
              <a:xfrm>
                <a:off x="640977" y="1192306"/>
                <a:ext cx="10515600" cy="2468470"/>
              </a:xfrm>
              <a:blipFill>
                <a:blip r:embed="rId2"/>
                <a:stretch>
                  <a:fillRect l="-603" t="-5641"/>
                </a:stretch>
              </a:blipFill>
            </p:spPr>
            <p:txBody>
              <a:bodyPr/>
              <a:lstStyle/>
              <a:p>
                <a:r>
                  <a:rPr lang="ru-RU">
                    <a:noFill/>
                  </a:rPr>
                  <a:t> </a:t>
                </a:r>
              </a:p>
            </p:txBody>
          </p:sp>
        </mc:Fallback>
      </mc:AlternateContent>
      <p:pic>
        <p:nvPicPr>
          <p:cNvPr id="14340" name="Picture 4" descr="image.png">
            <a:extLst>
              <a:ext uri="{FF2B5EF4-FFF2-40B4-BE49-F238E27FC236}">
                <a16:creationId xmlns:a16="http://schemas.microsoft.com/office/drawing/2014/main" id="{9167F457-9850-4C33-81E3-F1B94C814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1" t="33202" r="3671" b="33202"/>
          <a:stretch/>
        </p:blipFill>
        <p:spPr bwMode="auto">
          <a:xfrm>
            <a:off x="4256970" y="3762780"/>
            <a:ext cx="3678059" cy="2174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png">
            <a:extLst>
              <a:ext uri="{FF2B5EF4-FFF2-40B4-BE49-F238E27FC236}">
                <a16:creationId xmlns:a16="http://schemas.microsoft.com/office/drawing/2014/main" id="{A542596D-092A-4320-9A0F-3295612A3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105"/>
          <a:stretch/>
        </p:blipFill>
        <p:spPr bwMode="auto">
          <a:xfrm>
            <a:off x="476012" y="3767759"/>
            <a:ext cx="3780958" cy="21220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png">
            <a:extLst>
              <a:ext uri="{FF2B5EF4-FFF2-40B4-BE49-F238E27FC236}">
                <a16:creationId xmlns:a16="http://schemas.microsoft.com/office/drawing/2014/main" id="{67ACBDEC-31D0-45CE-BAAE-D2D595675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 t="66404" r="-9"/>
          <a:stretch/>
        </p:blipFill>
        <p:spPr bwMode="auto">
          <a:xfrm>
            <a:off x="8178145" y="3715528"/>
            <a:ext cx="3678059" cy="217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7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Accuracy measures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0"/>
                <a:ext cx="10810875" cy="3800475"/>
              </a:xfrm>
            </p:spPr>
            <p:txBody>
              <a:bodyPr>
                <a:normAutofit fontScale="77500" lnSpcReduction="20000"/>
              </a:bodyPr>
              <a:lstStyle/>
              <a:p>
                <a:r>
                  <a:rPr lang="en-US" dirty="0"/>
                  <a:t>After its prediction or its parameters estimation the accuracy have to be estimated. There are a several techniques for this, the main one is:  Root of square sum (RSS):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𝑅𝑆𝑆</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a:p>
                <a:r>
                  <a:rPr lang="en-US" dirty="0"/>
                  <a:t> RSS can be also called Sum of Squared Errors (SSE). The other techniques are:  </a:t>
                </a:r>
                <a14:m>
                  <m:oMath xmlns:m="http://schemas.openxmlformats.org/officeDocument/2006/math">
                    <m:sSup>
                      <m:sSupPr>
                        <m:ctrlPr>
                          <a:rPr lang="en-US" i="1" dirty="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oMath>
                </a14:m>
                <a:r>
                  <a:rPr lang="en-US" dirty="0"/>
                  <a:t> score:</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𝑒𝑣</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𝑅𝑆𝑆</m:t>
                          </m:r>
                        </m:num>
                        <m:den>
                          <m:r>
                            <a:rPr lang="en-US" i="1">
                              <a:latin typeface="Cambria Math" panose="02040503050406030204" pitchFamily="18" charset="0"/>
                            </a:rPr>
                            <m:t>𝑣𝑎𝑟</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en-US" dirty="0"/>
              </a:p>
              <a:p>
                <a:r>
                  <a:rPr lang="en-US" dirty="0"/>
                  <a:t> Mean absolute error (MAE):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sup>
                        <m:e>
                          <m:r>
                            <a:rPr lang="en-US" i="1">
                              <a:latin typeface="Cambria Math" panose="02040503050406030204" pitchFamily="18" charset="0"/>
                            </a:rPr>
                            <m:t>|</m:t>
                          </m:r>
                        </m:e>
                      </m:nary>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m:oMathPara>
                </a14:m>
                <a:endParaRPr lang="en-US" dirty="0"/>
              </a:p>
              <a:p>
                <a:endParaRPr lang="en-US" dirty="0"/>
              </a:p>
            </p:txBody>
          </p:sp>
        </mc:Choice>
        <mc:Fallback xmlns="">
          <p:sp>
            <p:nvSpPr>
              <p:cNvPr id="3" name="Объект 2">
                <a:extLst>
                  <a:ext uri="{FF2B5EF4-FFF2-40B4-BE49-F238E27FC236}">
                    <a16:creationId xmlns:a16="http://schemas.microsoft.com/office/drawing/2014/main" id="{EF5BDAF4-18C5-43D4-984E-207A8674A09E}"/>
                  </a:ext>
                </a:extLst>
              </p:cNvPr>
              <p:cNvSpPr>
                <a:spLocks noGrp="1" noRot="1" noChangeAspect="1" noMove="1" noResize="1" noEditPoints="1" noAdjustHandles="1" noChangeArrowheads="1" noChangeShapeType="1" noTextEdit="1"/>
              </p:cNvSpPr>
              <p:nvPr>
                <p:ph idx="1"/>
              </p:nvPr>
            </p:nvSpPr>
            <p:spPr>
              <a:xfrm>
                <a:off x="542925" y="1104900"/>
                <a:ext cx="10810875" cy="3800475"/>
              </a:xfrm>
              <a:blipFill>
                <a:blip r:embed="rId2"/>
                <a:stretch>
                  <a:fillRect l="-620" t="-3205"/>
                </a:stretch>
              </a:blipFill>
            </p:spPr>
            <p:txBody>
              <a:bodyPr/>
              <a:lstStyle/>
              <a:p>
                <a:r>
                  <a:rPr lang="en-US">
                    <a:noFill/>
                  </a:rPr>
                  <a:t> </a:t>
                </a:r>
              </a:p>
            </p:txBody>
          </p:sp>
        </mc:Fallback>
      </mc:AlternateContent>
    </p:spTree>
    <p:extLst>
      <p:ext uri="{BB962C8B-B14F-4D97-AF65-F5344CB8AC3E}">
        <p14:creationId xmlns:p14="http://schemas.microsoft.com/office/powerpoint/2010/main" val="3059511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Accuracy measures</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0"/>
                <a:ext cx="10810875" cy="4181475"/>
              </a:xfrm>
            </p:spPr>
            <p:txBody>
              <a:bodyPr>
                <a:normAutofit/>
              </a:bodyPr>
              <a:lstStyle/>
              <a:p>
                <a:r>
                  <a:rPr lang="en-US" sz="2400" dirty="0" smtClean="0"/>
                  <a:t>Median Absolute Error (</a:t>
                </a:r>
                <a:r>
                  <a:rPr lang="en-US" sz="2400" dirty="0" err="1"/>
                  <a:t>MedAE</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𝑀𝑒𝑑𝐴𝐸</m:t>
                      </m:r>
                      <m:r>
                        <a:rPr lang="en-US" sz="2400" i="1">
                          <a:latin typeface="Cambria Math" panose="02040503050406030204" pitchFamily="18" charset="0"/>
                        </a:rPr>
                        <m:t>=</m:t>
                      </m:r>
                      <m:r>
                        <a:rPr lang="en-US" sz="2400" i="1">
                          <a:latin typeface="Cambria Math" panose="02040503050406030204" pitchFamily="18" charset="0"/>
                        </a:rPr>
                        <m:t>𝑚𝑒𝑑𝑖𝑎𝑛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oMath>
                  </m:oMathPara>
                </a14:m>
                <a:endParaRPr lang="en-US" sz="2400" dirty="0"/>
              </a:p>
              <a:p>
                <a:r>
                  <a:rPr lang="en-US" sz="2400" dirty="0"/>
                  <a:t> Mean absolute percentage error (MAPE):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𝑀𝐴𝑃𝐸</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𝑛</m:t>
                          </m:r>
                          <m:r>
                            <a:rPr lang="en-US" sz="2400" i="1">
                              <a:latin typeface="Cambria Math" panose="02040503050406030204" pitchFamily="18" charset="0"/>
                            </a:rPr>
                            <m:t>=0</m:t>
                          </m:r>
                        </m:sub>
                        <m:sup>
                          <m:r>
                            <a:rPr lang="en-US" sz="2400" i="1">
                              <a:latin typeface="Cambria Math" panose="02040503050406030204" pitchFamily="18" charset="0"/>
                            </a:rPr>
                            <m:t>𝑁</m:t>
                          </m:r>
                        </m:sup>
                        <m:e>
                          <m:f>
                            <m:fPr>
                              <m:ctrlPr>
                                <a:rPr lang="en-US" sz="2400" i="1">
                                  <a:latin typeface="Cambria Math" panose="02040503050406030204" pitchFamily="18" charset="0"/>
                                </a:rPr>
                              </m:ctrlPr>
                            </m:fPr>
                            <m:num>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den>
                          </m:f>
                        </m:e>
                      </m:nary>
                      <m:r>
                        <a:rPr lang="en-US" sz="2400" i="1">
                          <a:latin typeface="Cambria Math" panose="02040503050406030204" pitchFamily="18" charset="0"/>
                        </a:rPr>
                        <m:t>,</m:t>
                      </m:r>
                    </m:oMath>
                  </m:oMathPara>
                </a14:m>
                <a:endParaRPr lang="en-US" sz="2400" dirty="0"/>
              </a:p>
              <a:p>
                <a:r>
                  <a:rPr lang="en-US" sz="2400" dirty="0"/>
                  <a:t> Symmetric Mean absolute percentage error (</a:t>
                </a:r>
                <a:r>
                  <a:rPr lang="en-US" sz="2400" dirty="0" err="1"/>
                  <a:t>sMAPE</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𝑠𝑀𝐴𝑃𝐸</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𝑛</m:t>
                          </m:r>
                          <m:r>
                            <a:rPr lang="en-US" sz="2400" i="1">
                              <a:latin typeface="Cambria Math" panose="02040503050406030204" pitchFamily="18" charset="0"/>
                            </a:rPr>
                            <m:t>=0</m:t>
                          </m:r>
                        </m:sub>
                        <m:sup>
                          <m:r>
                            <a:rPr lang="en-US" sz="2400" i="1">
                              <a:latin typeface="Cambria Math" panose="02040503050406030204" pitchFamily="18" charset="0"/>
                            </a:rPr>
                            <m:t>𝑁</m:t>
                          </m:r>
                        </m:sup>
                        <m:e>
                          <m:f>
                            <m:fPr>
                              <m:ctrlPr>
                                <a:rPr lang="en-US" sz="2400" i="1">
                                  <a:latin typeface="Cambria Math" panose="02040503050406030204" pitchFamily="18" charset="0"/>
                                </a:rPr>
                              </m:ctrlPr>
                            </m:fPr>
                            <m:num>
                              <m:r>
                                <a:rPr lang="en-US" sz="2400" b="0" i="1" smtClean="0">
                                  <a:latin typeface="Cambria Math" panose="02040503050406030204" pitchFamily="18" charset="0"/>
                                </a:rPr>
                                <m:t>2</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den>
                          </m:f>
                        </m:e>
                      </m:nary>
                      <m:r>
                        <a:rPr lang="en-US" sz="2400" i="1">
                          <a:latin typeface="Cambria Math" panose="02040503050406030204" pitchFamily="18" charset="0"/>
                        </a:rPr>
                        <m:t>,</m:t>
                      </m:r>
                    </m:oMath>
                  </m:oMathPara>
                </a14:m>
                <a:endParaRPr lang="en-US" sz="2400" dirty="0"/>
              </a:p>
              <a:p>
                <a:r>
                  <a:rPr lang="en-US" sz="2400" dirty="0"/>
                  <a:t>And many other that can be proposed for some complex cases.</a:t>
                </a:r>
              </a:p>
            </p:txBody>
          </p:sp>
        </mc:Choice>
        <mc:Fallback>
          <p:sp>
            <p:nvSpPr>
              <p:cNvPr id="3" name="Объект 2">
                <a:extLst>
                  <a:ext uri="{FF2B5EF4-FFF2-40B4-BE49-F238E27FC236}">
                    <a16:creationId xmlns:a16="http://schemas.microsoft.com/office/drawing/2014/main" id="{EF5BDAF4-18C5-43D4-984E-207A8674A09E}"/>
                  </a:ext>
                </a:extLst>
              </p:cNvPr>
              <p:cNvSpPr>
                <a:spLocks noGrp="1" noRot="1" noChangeAspect="1" noMove="1" noResize="1" noEditPoints="1" noAdjustHandles="1" noChangeArrowheads="1" noChangeShapeType="1" noTextEdit="1"/>
              </p:cNvSpPr>
              <p:nvPr>
                <p:ph idx="1"/>
              </p:nvPr>
            </p:nvSpPr>
            <p:spPr>
              <a:xfrm>
                <a:off x="542925" y="1104900"/>
                <a:ext cx="10810875" cy="4181475"/>
              </a:xfrm>
              <a:blipFill>
                <a:blip r:embed="rId2"/>
                <a:stretch>
                  <a:fillRect l="-733" t="-204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Прямоугольник 3"/>
              <p:cNvSpPr/>
              <p:nvPr/>
            </p:nvSpPr>
            <p:spPr>
              <a:xfrm>
                <a:off x="4860487" y="5114682"/>
                <a:ext cx="3608937" cy="9114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𝑐𝑜𝑠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𝑥𝑦</m:t>
                          </m:r>
                        </m:sub>
                      </m:sSub>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e>
                          </m:nary>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num>
                        <m:den>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den>
                      </m:f>
                    </m:oMath>
                  </m:oMathPara>
                </a14:m>
                <a:endParaRPr lang="ru-RU" sz="2400" dirty="0"/>
              </a:p>
            </p:txBody>
          </p:sp>
        </mc:Choice>
        <mc:Fallback>
          <p:sp>
            <p:nvSpPr>
              <p:cNvPr id="4" name="Прямоугольник 3"/>
              <p:cNvSpPr>
                <a:spLocks noRot="1" noChangeAspect="1" noMove="1" noResize="1" noEditPoints="1" noAdjustHandles="1" noChangeArrowheads="1" noChangeShapeType="1" noTextEdit="1"/>
              </p:cNvSpPr>
              <p:nvPr/>
            </p:nvSpPr>
            <p:spPr>
              <a:xfrm>
                <a:off x="4860487" y="5114682"/>
                <a:ext cx="3608937" cy="911468"/>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668130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Cross-validation</a:t>
            </a:r>
            <a:endParaRPr lang="en-US" dirty="0"/>
          </a:p>
        </p:txBody>
      </p:sp>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1"/>
            <a:ext cx="10810875" cy="2743199"/>
          </a:xfrm>
        </p:spPr>
        <p:txBody>
          <a:bodyPr>
            <a:normAutofit/>
          </a:bodyPr>
          <a:lstStyle/>
          <a:p>
            <a:r>
              <a:rPr lang="en-US" sz="2400" dirty="0"/>
              <a:t>It is have to be noted that the error value depends on the parameters (i.e. features) of a chosen algorithm. </a:t>
            </a:r>
          </a:p>
          <a:p>
            <a:r>
              <a:rPr lang="en-US" sz="2400" dirty="0"/>
              <a:t>These parameters as a rule can be optimized using some part of a series as testing (or validation samples) in opposite to other which is taken as training one. This routine is known as cross-validation. </a:t>
            </a:r>
          </a:p>
          <a:p>
            <a:r>
              <a:rPr lang="en-US" sz="2400" dirty="0"/>
              <a:t>In analogue to k-fold it can be introduced cross-validation on a rolling basis technique</a:t>
            </a:r>
            <a:r>
              <a:rPr lang="en-US" dirty="0"/>
              <a:t>.</a:t>
            </a:r>
          </a:p>
          <a:p>
            <a:endParaRPr lang="en-US" dirty="0"/>
          </a:p>
        </p:txBody>
      </p:sp>
      <p:pic>
        <p:nvPicPr>
          <p:cNvPr id="24578" name="Picture 2" descr="image.png">
            <a:extLst>
              <a:ext uri="{FF2B5EF4-FFF2-40B4-BE49-F238E27FC236}">
                <a16:creationId xmlns:a16="http://schemas.microsoft.com/office/drawing/2014/main" id="{A695214E-2515-4C7B-9023-AE9266099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721100"/>
            <a:ext cx="5734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4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564776" y="1255059"/>
                <a:ext cx="10789024" cy="4921904"/>
              </a:xfrm>
            </p:spPr>
            <p:txBody>
              <a:bodyPr>
                <a:normAutofit/>
              </a:bodyPr>
              <a:lstStyle/>
              <a:p>
                <a:r>
                  <a:rPr lang="en-US" sz="2000" dirty="0"/>
                  <a:t>After make time series decomposition or forecast it is important to check the error behavior.  As usual we will calculate the error of prediction as</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oMath>
                </a14:m>
                <a:r>
                  <a:rPr lang="en-US" sz="2000" dirty="0"/>
                  <a:t> is error value for the sample </a:t>
                </a:r>
                <a14:m>
                  <m:oMath xmlns:m="http://schemas.openxmlformats.org/officeDocument/2006/math">
                    <m:r>
                      <a:rPr lang="en-US" sz="2000" i="1">
                        <a:latin typeface="Cambria Math" panose="02040503050406030204" pitchFamily="18" charset="0"/>
                      </a:rPr>
                      <m:t>𝑛</m:t>
                    </m:r>
                  </m:oMath>
                </a14:m>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is the predicted value of </a:t>
                </a:r>
                <a14:m>
                  <m:oMath xmlns:m="http://schemas.openxmlformats.org/officeDocument/2006/math">
                    <m:sSub>
                      <m:sSubPr>
                        <m:ctrlPr>
                          <a:rPr lang="en-US" sz="2000" i="1" dirty="0" err="1">
                            <a:latin typeface="Cambria Math" panose="02040503050406030204" pitchFamily="18" charset="0"/>
                          </a:rPr>
                        </m:ctrlPr>
                      </m:sSubPr>
                      <m:e>
                        <m:r>
                          <a:rPr lang="en-US" sz="2000" i="1" dirty="0" smtClean="0">
                            <a:latin typeface="Cambria Math" panose="02040503050406030204" pitchFamily="18" charset="0"/>
                          </a:rPr>
                          <m:t>𝑦</m:t>
                        </m:r>
                      </m:e>
                      <m:sub>
                        <m:r>
                          <a:rPr lang="en-US" sz="2000" i="1" dirty="0" err="1" smtClean="0">
                            <a:latin typeface="Cambria Math" panose="02040503050406030204" pitchFamily="18" charset="0"/>
                          </a:rPr>
                          <m:t>𝑛</m:t>
                        </m:r>
                      </m:sub>
                    </m:sSub>
                  </m:oMath>
                </a14:m>
                <a:r>
                  <a:rPr lang="en-US" sz="2000" dirty="0"/>
                  <a:t>.  </a:t>
                </a:r>
              </a:p>
              <a:p>
                <a:r>
                  <a:rPr lang="en-US" sz="2000" dirty="0"/>
                  <a:t>We expect the residual errors to be random white Gaussian noise-like -  it means that the model (i.e. the model predictions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has captured all of the structure  and the only error left is the random fluctuations in the time series that cannot be modeled (or explained). </a:t>
                </a:r>
              </a:p>
              <a:p>
                <a:r>
                  <a:rPr lang="en-US" sz="2000" dirty="0"/>
                  <a:t>In other cases (if the residuals contain some structure or patterns) it means that the model does not include all the possible information. </a:t>
                </a:r>
              </a:p>
              <a:p>
                <a:endParaRPr lang="en-US" dirty="0"/>
              </a:p>
            </p:txBody>
          </p:sp>
        </mc:Choice>
        <mc:Fallback xmlns="">
          <p:sp>
            <p:nvSpPr>
              <p:cNvPr id="3" name="Объект 2">
                <a:extLst>
                  <a:ext uri="{FF2B5EF4-FFF2-40B4-BE49-F238E27FC236}">
                    <a16:creationId xmlns:a16="http://schemas.microsoft.com/office/drawing/2014/main" id="{685C2328-73B7-4B3C-A4A2-CBFB214A7ECD}"/>
                  </a:ext>
                </a:extLst>
              </p:cNvPr>
              <p:cNvSpPr>
                <a:spLocks noGrp="1" noRot="1" noChangeAspect="1" noMove="1" noResize="1" noEditPoints="1" noAdjustHandles="1" noChangeArrowheads="1" noChangeShapeType="1" noTextEdit="1"/>
              </p:cNvSpPr>
              <p:nvPr>
                <p:ph idx="1"/>
              </p:nvPr>
            </p:nvSpPr>
            <p:spPr>
              <a:xfrm>
                <a:off x="564776" y="1255059"/>
                <a:ext cx="10789024" cy="4921904"/>
              </a:xfrm>
              <a:blipFill>
                <a:blip r:embed="rId2"/>
                <a:stretch>
                  <a:fillRect l="-508" t="-1363" r="-847"/>
                </a:stretch>
              </a:blipFill>
            </p:spPr>
            <p:txBody>
              <a:bodyPr/>
              <a:lstStyle/>
              <a:p>
                <a:r>
                  <a:rPr lang="en-US">
                    <a:noFill/>
                  </a:rPr>
                  <a:t> </a:t>
                </a:r>
              </a:p>
            </p:txBody>
          </p:sp>
        </mc:Fallback>
      </mc:AlternateContent>
    </p:spTree>
    <p:extLst>
      <p:ext uri="{BB962C8B-B14F-4D97-AF65-F5344CB8AC3E}">
        <p14:creationId xmlns:p14="http://schemas.microsoft.com/office/powerpoint/2010/main" val="279463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 analysis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564776" y="1255059"/>
                <a:ext cx="10789024" cy="4921904"/>
              </a:xfrm>
            </p:spPr>
            <p:txBody>
              <a:bodyPr>
                <a:normAutofit/>
              </a:bodyPr>
              <a:lstStyle/>
              <a:p>
                <a:r>
                  <a:rPr lang="en-US" sz="2000" dirty="0"/>
                  <a:t>There are a several </a:t>
                </a:r>
                <a:r>
                  <a:rPr lang="en-US" sz="2000" b="1" dirty="0"/>
                  <a:t>methods for the residual analysis</a:t>
                </a:r>
                <a:r>
                  <a:rPr lang="en-US" sz="2000" dirty="0"/>
                  <a:t>.</a:t>
                </a:r>
              </a:p>
              <a:p>
                <a:pPr lvl="0"/>
                <a:r>
                  <a:rPr lang="en-US" sz="2000" dirty="0"/>
                  <a:t>Visual analysis of residuals (in time or frequency domain, and ACF of residuals, so-called partial ACF (PACF), the least accurate method).</a:t>
                </a:r>
              </a:p>
              <a:p>
                <a:pPr lvl="0"/>
                <a:r>
                  <a:rPr lang="en-US" sz="2000" dirty="0"/>
                  <a:t>Summary statistic analysis (mean value, std value it is behavior, values spreading).</a:t>
                </a:r>
              </a:p>
              <a:p>
                <a:pPr lvl="0"/>
                <a:r>
                  <a:rPr lang="en-US" sz="2000" dirty="0"/>
                  <a:t>Histogram plot (and its approximation of distribution).</a:t>
                </a:r>
              </a:p>
              <a:p>
                <a:pPr lvl="0"/>
                <a:r>
                  <a:rPr lang="en-US" sz="2000" dirty="0"/>
                  <a:t>Q-Q plot (probability plot, graphical comparison of probability distribution).</a:t>
                </a:r>
              </a:p>
              <a:p>
                <a:pPr lvl="0"/>
                <a:r>
                  <a:rPr lang="en-US" sz="2000" dirty="0"/>
                  <a:t>Non-parametric statistical-hypothesis testing (most popular is </a:t>
                </a:r>
                <a:r>
                  <a:rPr lang="en-US" sz="2000" dirty="0" err="1"/>
                  <a:t>ch</a:t>
                </a:r>
                <a:r>
                  <a:rPr lang="en-US" sz="2000" dirty="0"/>
                  <a:t>-square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𝜒</m:t>
                        </m:r>
                      </m:e>
                      <m:sup>
                        <m:r>
                          <a:rPr lang="en-US" sz="2000" i="1">
                            <a:latin typeface="Cambria Math" panose="02040503050406030204" pitchFamily="18" charset="0"/>
                          </a:rPr>
                          <m:t>2</m:t>
                        </m:r>
                      </m:sup>
                    </m:sSup>
                  </m:oMath>
                </a14:m>
                <a:r>
                  <a:rPr lang="en-US" sz="2000" dirty="0"/>
                  <a:t>) test, F-test, t-test, ADF-test, </a:t>
                </a:r>
                <a:r>
                  <a:rPr lang="en-US" sz="2000" dirty="0" err="1"/>
                  <a:t>Ljung</a:t>
                </a:r>
                <a:r>
                  <a:rPr lang="en-US" sz="2000" dirty="0"/>
                  <a:t>–Box test).</a:t>
                </a:r>
              </a:p>
              <a:p>
                <a:pPr lvl="0"/>
                <a:r>
                  <a:rPr lang="en-US" sz="2000" dirty="0"/>
                  <a:t>Distance between distributions measurement (parametric statistical-hypothesis testing).</a:t>
                </a:r>
              </a:p>
            </p:txBody>
          </p:sp>
        </mc:Choice>
        <mc:Fallback xmlns="">
          <p:sp>
            <p:nvSpPr>
              <p:cNvPr id="3" name="Объект 2">
                <a:extLst>
                  <a:ext uri="{FF2B5EF4-FFF2-40B4-BE49-F238E27FC236}">
                    <a16:creationId xmlns:a16="http://schemas.microsoft.com/office/drawing/2014/main" id="{685C2328-73B7-4B3C-A4A2-CBFB214A7ECD}"/>
                  </a:ext>
                </a:extLst>
              </p:cNvPr>
              <p:cNvSpPr>
                <a:spLocks noGrp="1" noRot="1" noChangeAspect="1" noMove="1" noResize="1" noEditPoints="1" noAdjustHandles="1" noChangeArrowheads="1" noChangeShapeType="1" noTextEdit="1"/>
              </p:cNvSpPr>
              <p:nvPr>
                <p:ph idx="1"/>
              </p:nvPr>
            </p:nvSpPr>
            <p:spPr>
              <a:xfrm>
                <a:off x="564776" y="1255059"/>
                <a:ext cx="10789024" cy="4921904"/>
              </a:xfrm>
              <a:blipFill>
                <a:blip r:embed="rId2"/>
                <a:stretch>
                  <a:fillRect l="-470" t="-1285" r="-470"/>
                </a:stretch>
              </a:blipFill>
            </p:spPr>
            <p:txBody>
              <a:bodyPr/>
              <a:lstStyle/>
              <a:p>
                <a:r>
                  <a:rPr lang="ru-RU">
                    <a:noFill/>
                  </a:rPr>
                  <a:t> </a:t>
                </a:r>
              </a:p>
            </p:txBody>
          </p:sp>
        </mc:Fallback>
      </mc:AlternateContent>
    </p:spTree>
    <p:extLst>
      <p:ext uri="{BB962C8B-B14F-4D97-AF65-F5344CB8AC3E}">
        <p14:creationId xmlns:p14="http://schemas.microsoft.com/office/powerpoint/2010/main" val="495773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882650"/>
          </a:xfrm>
        </p:spPr>
        <p:txBody>
          <a:bodyPr>
            <a:noAutofit/>
          </a:bodyPr>
          <a:lstStyle/>
          <a:p>
            <a:r>
              <a:rPr lang="en-US" altLang="en-US" sz="3600" b="1" dirty="0"/>
              <a:t>Classification of Methods of </a:t>
            </a:r>
            <a:br>
              <a:rPr lang="en-US" altLang="en-US" sz="3600" b="1" dirty="0"/>
            </a:br>
            <a:r>
              <a:rPr lang="en-US" altLang="en-US" sz="3600" b="1" dirty="0"/>
              <a:t>the Time Series Analysis. </a:t>
            </a:r>
            <a:r>
              <a:rPr lang="en-US" altLang="en-US" sz="3600" b="1" dirty="0" smtClean="0"/>
              <a:t>Model based</a:t>
            </a:r>
            <a:endParaRPr lang="en-US" sz="3600" b="1" dirty="0"/>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5" y="1409141"/>
            <a:ext cx="11039475" cy="4929187"/>
          </a:xfrm>
        </p:spPr>
        <p:txBody>
          <a:bodyPr>
            <a:normAutofit/>
          </a:bodyPr>
          <a:lstStyle/>
          <a:p>
            <a:r>
              <a:rPr lang="en-US" sz="2000" b="1" dirty="0"/>
              <a:t>Linear regression </a:t>
            </a:r>
          </a:p>
          <a:p>
            <a:pPr lvl="1"/>
            <a:r>
              <a:rPr lang="en-US" sz="2000" dirty="0"/>
              <a:t>or regression task reduced to linear, for instance polynomial regression.         </a:t>
            </a:r>
          </a:p>
          <a:p>
            <a:r>
              <a:rPr lang="en-US" sz="2000" b="1" dirty="0" err="1"/>
              <a:t>AutoRegression</a:t>
            </a:r>
            <a:r>
              <a:rPr lang="en-US" sz="2000" b="1" dirty="0"/>
              <a:t>-Moving Average </a:t>
            </a:r>
          </a:p>
          <a:p>
            <a:pPr lvl="1"/>
            <a:r>
              <a:rPr lang="en-US" sz="2000" dirty="0"/>
              <a:t>ARMA and its variants, including ARIMA, SARIMAX, ARIFMA, AR, MA, VAR and </a:t>
            </a:r>
            <a:r>
              <a:rPr lang="en-US" sz="2000" dirty="0" err="1"/>
              <a:t>e.t.c</a:t>
            </a:r>
            <a:r>
              <a:rPr lang="en-US" sz="2000" dirty="0"/>
              <a:t>..         </a:t>
            </a:r>
          </a:p>
          <a:p>
            <a:r>
              <a:rPr lang="en-US" sz="2000" b="1" dirty="0" err="1"/>
              <a:t>ANalysis</a:t>
            </a:r>
            <a:r>
              <a:rPr lang="en-US" sz="2000" b="1" dirty="0"/>
              <a:t> Of </a:t>
            </a:r>
            <a:r>
              <a:rPr lang="en-US" sz="2000" b="1" dirty="0" err="1"/>
              <a:t>VAriance</a:t>
            </a:r>
            <a:r>
              <a:rPr lang="en-US" sz="2000" b="1" dirty="0"/>
              <a:t> (ANOVA) and its variants</a:t>
            </a:r>
            <a:r>
              <a:rPr lang="en-US" sz="2000" dirty="0"/>
              <a:t>, </a:t>
            </a:r>
          </a:p>
          <a:p>
            <a:pPr lvl="1"/>
            <a:r>
              <a:rPr lang="en-US" sz="2000" dirty="0"/>
              <a:t>including F-Test, Multivariate ANOVA, and </a:t>
            </a:r>
            <a:r>
              <a:rPr lang="en-US" sz="2000" dirty="0" err="1"/>
              <a:t>e.t.c</a:t>
            </a:r>
            <a:r>
              <a:rPr lang="en-US" sz="2000" dirty="0"/>
              <a:t>.         </a:t>
            </a:r>
          </a:p>
          <a:p>
            <a:r>
              <a:rPr lang="en-US" sz="2000" b="1" dirty="0"/>
              <a:t>Adaptive Filtration models</a:t>
            </a:r>
            <a:r>
              <a:rPr lang="en-US" sz="2000" dirty="0"/>
              <a:t>, </a:t>
            </a:r>
          </a:p>
          <a:p>
            <a:pPr lvl="1"/>
            <a:r>
              <a:rPr lang="en-US" sz="2000" dirty="0"/>
              <a:t>including Winer filter, Kalman </a:t>
            </a:r>
            <a:r>
              <a:rPr lang="en-US" sz="2000" dirty="0" err="1"/>
              <a:t>fliter</a:t>
            </a:r>
            <a:r>
              <a:rPr lang="en-US" sz="2000" dirty="0"/>
              <a:t>, linear adaptive filters, moving average models and </a:t>
            </a:r>
            <a:r>
              <a:rPr lang="en-US" sz="2000" dirty="0" err="1"/>
              <a:t>e.t.c</a:t>
            </a:r>
            <a:r>
              <a:rPr lang="en-US" sz="2000" dirty="0"/>
              <a:t>.          </a:t>
            </a:r>
          </a:p>
          <a:p>
            <a:r>
              <a:rPr lang="en-US" sz="2000" b="1" dirty="0"/>
              <a:t>Decomposition models</a:t>
            </a:r>
            <a:r>
              <a:rPr lang="en-US" sz="2000" dirty="0"/>
              <a:t>, </a:t>
            </a:r>
          </a:p>
          <a:p>
            <a:pPr lvl="1"/>
            <a:r>
              <a:rPr lang="en-US" sz="2000" dirty="0"/>
              <a:t>including Prony decomposition, Principle component analysis (PCA), Matrix penciling, Dynamic mode decomposition (DMD), singular signal analysis (SSA) and </a:t>
            </a:r>
            <a:r>
              <a:rPr lang="en-US" sz="2000" dirty="0" err="1"/>
              <a:t>e.t.c</a:t>
            </a:r>
            <a:r>
              <a:rPr lang="en-US" sz="2000" dirty="0"/>
              <a:t>.         </a:t>
            </a:r>
          </a:p>
          <a:p>
            <a:r>
              <a:rPr lang="en-US" sz="2000" b="1" dirty="0"/>
              <a:t>Time-frequency models </a:t>
            </a:r>
          </a:p>
          <a:p>
            <a:pPr lvl="1"/>
            <a:r>
              <a:rPr lang="en-US" sz="2000" dirty="0"/>
              <a:t>short-time Fourier transform, fractional Fourier transform and </a:t>
            </a:r>
            <a:r>
              <a:rPr lang="en-US" sz="2000" dirty="0" err="1"/>
              <a:t>e.t.c</a:t>
            </a:r>
            <a:r>
              <a:rPr lang="en-US" sz="2000" dirty="0"/>
              <a:t>.</a:t>
            </a:r>
          </a:p>
        </p:txBody>
      </p:sp>
    </p:spTree>
    <p:extLst>
      <p:ext uri="{BB962C8B-B14F-4D97-AF65-F5344CB8AC3E}">
        <p14:creationId xmlns:p14="http://schemas.microsoft.com/office/powerpoint/2010/main" val="23508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496670"/>
          </a:xfrm>
        </p:spPr>
        <p:txBody>
          <a:bodyPr>
            <a:normAutofit/>
          </a:bodyPr>
          <a:lstStyle/>
          <a:p>
            <a:pPr lvl="0" eaLnBrk="0" fontAlgn="base" hangingPunct="0">
              <a:lnSpc>
                <a:spcPct val="100000"/>
              </a:lnSpc>
              <a:spcAft>
                <a:spcPct val="0"/>
              </a:spcAft>
            </a:pPr>
            <a:r>
              <a:rPr lang="en-US" altLang="en-US" sz="3600" b="1" dirty="0"/>
              <a:t>Classification of Methods of the Time Series Analysis. </a:t>
            </a:r>
            <a:br>
              <a:rPr lang="en-US" altLang="en-US" sz="3600" b="1" dirty="0"/>
            </a:br>
            <a:r>
              <a:rPr lang="en-US" altLang="en-US" sz="3600" b="1" dirty="0" smtClean="0"/>
              <a:t>Heuristics-</a:t>
            </a:r>
            <a:r>
              <a:rPr lang="en-US" altLang="en-US" sz="3600" b="1" dirty="0" smtClean="0"/>
              <a:t>based</a:t>
            </a:r>
            <a:endParaRPr lang="en-US" altLang="en-US" sz="3600" b="1" dirty="0"/>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403971" y="1925109"/>
            <a:ext cx="11039475" cy="3588185"/>
          </a:xfrm>
        </p:spPr>
        <p:txBody>
          <a:bodyPr>
            <a:normAutofit/>
          </a:bodyPr>
          <a:lstStyle/>
          <a:p>
            <a:r>
              <a:rPr lang="en-US" sz="2000" b="1" dirty="0"/>
              <a:t>Generalized </a:t>
            </a:r>
            <a:r>
              <a:rPr lang="en-US" sz="2000" b="1" dirty="0" err="1"/>
              <a:t>AutoRegressive</a:t>
            </a:r>
            <a:r>
              <a:rPr lang="en-US" sz="2000" b="1" dirty="0"/>
              <a:t> Conditional Heteroskedasticity </a:t>
            </a:r>
          </a:p>
          <a:p>
            <a:pPr lvl="1"/>
            <a:r>
              <a:rPr lang="en-US" sz="2000" dirty="0"/>
              <a:t>GARCH and its variants, including ARCH, and </a:t>
            </a:r>
            <a:r>
              <a:rPr lang="en-US" sz="2000" dirty="0" err="1"/>
              <a:t>e.t.c</a:t>
            </a:r>
            <a:r>
              <a:rPr lang="en-US" sz="2000" dirty="0"/>
              <a:t>.         </a:t>
            </a:r>
          </a:p>
          <a:p>
            <a:r>
              <a:rPr lang="en-US" sz="2000" b="1" dirty="0" smtClean="0"/>
              <a:t>Intrinsic </a:t>
            </a:r>
            <a:r>
              <a:rPr lang="en-US" sz="2000" b="1" dirty="0"/>
              <a:t>mode decomposition models </a:t>
            </a:r>
          </a:p>
          <a:p>
            <a:pPr lvl="1"/>
            <a:r>
              <a:rPr lang="en-US" sz="2000" dirty="0"/>
              <a:t>empirical mode decomposition (EMD), variation mode decomposition (VMD), </a:t>
            </a:r>
            <a:r>
              <a:rPr lang="en-US" sz="2000" dirty="0" err="1"/>
              <a:t>hilbert</a:t>
            </a:r>
            <a:r>
              <a:rPr lang="en-US" sz="2000" dirty="0"/>
              <a:t> vibration transform (HVT), </a:t>
            </a:r>
            <a:r>
              <a:rPr lang="en-US" sz="2000" dirty="0" err="1"/>
              <a:t>emperical</a:t>
            </a:r>
            <a:r>
              <a:rPr lang="en-US" sz="2000" dirty="0"/>
              <a:t> wavelet </a:t>
            </a:r>
            <a:r>
              <a:rPr lang="en-US" sz="2000" dirty="0" err="1"/>
              <a:t>transfrom</a:t>
            </a:r>
            <a:r>
              <a:rPr lang="en-US" sz="2000" dirty="0"/>
              <a:t> (EWT) and </a:t>
            </a:r>
            <a:r>
              <a:rPr lang="en-US" sz="2000" dirty="0" err="1"/>
              <a:t>e.t.c</a:t>
            </a:r>
            <a:r>
              <a:rPr lang="en-US" sz="2000" dirty="0"/>
              <a:t>.).         </a:t>
            </a:r>
          </a:p>
          <a:p>
            <a:r>
              <a:rPr lang="en-US" sz="2000" b="1" dirty="0"/>
              <a:t>Time-pseudo-frequency models </a:t>
            </a:r>
          </a:p>
          <a:p>
            <a:pPr lvl="1"/>
            <a:r>
              <a:rPr lang="en-US" sz="2000" dirty="0"/>
              <a:t>wavelet transform,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86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496670"/>
          </a:xfrm>
        </p:spPr>
        <p:txBody>
          <a:bodyPr>
            <a:normAutofit/>
          </a:bodyPr>
          <a:lstStyle/>
          <a:p>
            <a:pPr lvl="0" eaLnBrk="0" fontAlgn="base" hangingPunct="0">
              <a:lnSpc>
                <a:spcPct val="100000"/>
              </a:lnSpc>
              <a:spcAft>
                <a:spcPct val="0"/>
              </a:spcAft>
            </a:pPr>
            <a:r>
              <a:rPr lang="en-US" altLang="en-US" sz="3600" b="1" dirty="0"/>
              <a:t>Classification of Methods of the Time Series Analysis. </a:t>
            </a:r>
            <a:br>
              <a:rPr lang="en-US" altLang="en-US" sz="3600" b="1" dirty="0"/>
            </a:br>
            <a:r>
              <a:rPr lang="en-US" altLang="en-US" sz="3600" b="1" dirty="0"/>
              <a:t>Machine learning models (Data-driven models)</a:t>
            </a:r>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4" y="1718921"/>
            <a:ext cx="11039475" cy="4929187"/>
          </a:xfrm>
        </p:spPr>
        <p:txBody>
          <a:bodyPr>
            <a:normAutofit/>
          </a:bodyPr>
          <a:lstStyle/>
          <a:p>
            <a:r>
              <a:rPr lang="en-US" sz="2000" b="1" dirty="0"/>
              <a:t>Classical supervised methods </a:t>
            </a:r>
          </a:p>
          <a:p>
            <a:pPr lvl="1"/>
            <a:r>
              <a:rPr lang="en-US" sz="2000" dirty="0" err="1"/>
              <a:t>knn</a:t>
            </a:r>
            <a:r>
              <a:rPr lang="en-US" sz="2000" dirty="0"/>
              <a:t>, trees, boosting, </a:t>
            </a:r>
            <a:r>
              <a:rPr lang="en-US" sz="2000" dirty="0" err="1"/>
              <a:t>svm</a:t>
            </a:r>
            <a:r>
              <a:rPr lang="en-US" sz="2000" dirty="0"/>
              <a:t>, and </a:t>
            </a:r>
            <a:r>
              <a:rPr lang="en-US" sz="2000" dirty="0" err="1"/>
              <a:t>e.t.c</a:t>
            </a:r>
            <a:r>
              <a:rPr lang="en-US" sz="2000" dirty="0"/>
              <a:t>..         </a:t>
            </a:r>
          </a:p>
          <a:p>
            <a:r>
              <a:rPr lang="en-US" sz="2000" b="1" dirty="0"/>
              <a:t>Deep neural networks </a:t>
            </a:r>
          </a:p>
          <a:p>
            <a:pPr lvl="1"/>
            <a:r>
              <a:rPr lang="en-US" sz="2000" dirty="0"/>
              <a:t>recurrent networks, 1d-and 2d -convolution networks, and </a:t>
            </a:r>
            <a:r>
              <a:rPr lang="en-US" sz="2000" dirty="0" err="1"/>
              <a:t>e.t.c</a:t>
            </a:r>
            <a:r>
              <a:rPr lang="en-US" sz="2000" dirty="0"/>
              <a:t>. </a:t>
            </a:r>
            <a:r>
              <a:rPr lang="en-US" sz="2000" dirty="0"/>
              <a:t>Non-linear </a:t>
            </a:r>
            <a:r>
              <a:rPr lang="en-US" sz="2000" dirty="0" err="1"/>
              <a:t>AutoRegression</a:t>
            </a:r>
            <a:r>
              <a:rPr lang="en-US" sz="2000" dirty="0"/>
              <a:t> models (NAR).         </a:t>
            </a:r>
          </a:p>
          <a:p>
            <a:pPr lvl="1"/>
            <a:r>
              <a:rPr lang="en-US" sz="2000" dirty="0" smtClean="0"/>
              <a:t>      </a:t>
            </a:r>
            <a:endParaRPr lang="en-US" sz="2000" dirty="0"/>
          </a:p>
          <a:p>
            <a:r>
              <a:rPr lang="en-US" sz="2000" b="1" dirty="0"/>
              <a:t>Non-linear unsupervised methods </a:t>
            </a:r>
          </a:p>
          <a:p>
            <a:pPr lvl="1"/>
            <a:r>
              <a:rPr lang="en-US" sz="2000" dirty="0"/>
              <a:t>autoencoders, gaussian-mixture models, nonlinear </a:t>
            </a:r>
            <a:r>
              <a:rPr lang="en-US" sz="2000" dirty="0" err="1"/>
              <a:t>pca</a:t>
            </a:r>
            <a:r>
              <a:rPr lang="en-US" sz="2000" dirty="0"/>
              <a:t>, t-</a:t>
            </a:r>
            <a:r>
              <a:rPr lang="en-US" sz="2000" dirty="0" err="1"/>
              <a:t>sne</a:t>
            </a:r>
            <a:r>
              <a:rPr lang="en-US" sz="2000" dirty="0"/>
              <a:t>, and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38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5BC15C-CDFE-49F4-9C5F-F67A9C84492D}"/>
              </a:ext>
            </a:extLst>
          </p:cNvPr>
          <p:cNvSpPr>
            <a:spLocks noGrp="1"/>
          </p:cNvSpPr>
          <p:nvPr>
            <p:ph type="title"/>
          </p:nvPr>
        </p:nvSpPr>
        <p:spPr/>
        <p:txBody>
          <a:bodyPr/>
          <a:lstStyle/>
          <a:p>
            <a:r>
              <a:rPr lang="en-US" b="1" dirty="0"/>
              <a:t>The statistical characteristics</a:t>
            </a:r>
            <a:br>
              <a:rPr lang="en-US" b="1" dirty="0"/>
            </a:br>
            <a:r>
              <a:rPr lang="en-US" b="1" dirty="0"/>
              <a:t> of the time series</a:t>
            </a:r>
            <a:endParaRPr lang="en-US" dirty="0"/>
          </a:p>
        </p:txBody>
      </p:sp>
      <p:sp>
        <p:nvSpPr>
          <p:cNvPr id="3" name="Объект 2">
            <a:extLst>
              <a:ext uri="{FF2B5EF4-FFF2-40B4-BE49-F238E27FC236}">
                <a16:creationId xmlns:a16="http://schemas.microsoft.com/office/drawing/2014/main" id="{FCE12326-14DC-4AFD-B295-51DB58392735}"/>
              </a:ext>
            </a:extLst>
          </p:cNvPr>
          <p:cNvSpPr>
            <a:spLocks noGrp="1"/>
          </p:cNvSpPr>
          <p:nvPr>
            <p:ph idx="1"/>
          </p:nvPr>
        </p:nvSpPr>
        <p:spPr>
          <a:xfrm>
            <a:off x="703729" y="1479175"/>
            <a:ext cx="10515600" cy="4276445"/>
          </a:xfrm>
        </p:spPr>
        <p:txBody>
          <a:bodyPr/>
          <a:lstStyle/>
          <a:p>
            <a:r>
              <a:rPr lang="en-US" sz="2000" i="1" dirty="0"/>
              <a:t>Pleas note</a:t>
            </a:r>
          </a:p>
          <a:p>
            <a:r>
              <a:rPr lang="en-US" sz="2000" dirty="0"/>
              <a:t> beside the mean value we can introduce</a:t>
            </a:r>
          </a:p>
          <a:p>
            <a:r>
              <a:rPr lang="en-US" sz="2000" b="1" dirty="0"/>
              <a:t>Median</a:t>
            </a:r>
            <a:r>
              <a:rPr lang="en-US" sz="2000" dirty="0"/>
              <a:t>: Median is the middle score for a set of data that has been arranged in order of magnitude.</a:t>
            </a:r>
            <a:br>
              <a:rPr lang="en-US" sz="2000" dirty="0"/>
            </a:br>
            <a:r>
              <a:rPr lang="en-US" sz="2000" dirty="0"/>
              <a:t>For example, given an ordered list of student marks, [14 35 45 55 55 56 58 65 87 89 92], median is 56 because it is the middle mark since there are 5 items before it, 5 items after it.</a:t>
            </a:r>
          </a:p>
          <a:p>
            <a:r>
              <a:rPr lang="en-US" sz="2000" b="1" dirty="0"/>
              <a:t>Mode</a:t>
            </a:r>
            <a:r>
              <a:rPr lang="en-US" sz="2000" dirty="0"/>
              <a:t>: Mode is the most frequent score in our data set.</a:t>
            </a:r>
          </a:p>
          <a:p>
            <a:endParaRPr lang="en-US" dirty="0"/>
          </a:p>
        </p:txBody>
      </p:sp>
      <p:pic>
        <p:nvPicPr>
          <p:cNvPr id="2050" name="Picture 2" descr="image.png">
            <a:extLst>
              <a:ext uri="{FF2B5EF4-FFF2-40B4-BE49-F238E27FC236}">
                <a16:creationId xmlns:a16="http://schemas.microsoft.com/office/drawing/2014/main" id="{96815E37-DAA6-4C15-936B-56A63D7A2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147" y="3906651"/>
            <a:ext cx="5715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278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196974"/>
          </a:xfrm>
        </p:spPr>
        <p:txBody>
          <a:bodyPr>
            <a:normAutofit/>
          </a:bodyPr>
          <a:lstStyle/>
          <a:p>
            <a:pPr lvl="0" eaLnBrk="0" fontAlgn="base" hangingPunct="0">
              <a:lnSpc>
                <a:spcPct val="100000"/>
              </a:lnSpc>
              <a:spcAft>
                <a:spcPct val="0"/>
              </a:spcAft>
            </a:pPr>
            <a:r>
              <a:rPr lang="en-US" altLang="en-US" sz="3600" b="1" dirty="0"/>
              <a:t>Classification of Methods of the </a:t>
            </a:r>
            <a:br>
              <a:rPr lang="en-US" altLang="en-US" sz="3600" b="1" dirty="0"/>
            </a:br>
            <a:r>
              <a:rPr lang="en-US" altLang="en-US" sz="3600" b="1" dirty="0"/>
              <a:t>Time Series Analysis. </a:t>
            </a:r>
            <a:r>
              <a:rPr lang="en-US" sz="3600" b="1" dirty="0"/>
              <a:t>Note</a:t>
            </a:r>
            <a:endParaRPr lang="en-US" altLang="en-US" sz="3600" b="1" dirty="0"/>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5" y="1458384"/>
            <a:ext cx="11039475" cy="4929187"/>
          </a:xfrm>
        </p:spPr>
        <p:txBody>
          <a:bodyPr>
            <a:noAutofit/>
          </a:bodyPr>
          <a:lstStyle/>
          <a:p>
            <a:r>
              <a:rPr lang="en-US" sz="2000" dirty="0"/>
              <a:t> in other classification we can classify some of the methods above into harmonic analysis class: </a:t>
            </a:r>
          </a:p>
          <a:p>
            <a:pPr lvl="1"/>
            <a:r>
              <a:rPr lang="en-US" sz="2000" dirty="0"/>
              <a:t>Decomposition models, including </a:t>
            </a:r>
          </a:p>
          <a:p>
            <a:pPr lvl="2"/>
            <a:r>
              <a:rPr lang="en-US" dirty="0"/>
              <a:t>Prony decomposition, </a:t>
            </a:r>
          </a:p>
          <a:p>
            <a:pPr lvl="2"/>
            <a:r>
              <a:rPr lang="en-US" dirty="0"/>
              <a:t>Principle component analysis (PCA), </a:t>
            </a:r>
          </a:p>
          <a:p>
            <a:pPr lvl="2"/>
            <a:r>
              <a:rPr lang="en-US" dirty="0"/>
              <a:t>Matrix penciling, </a:t>
            </a:r>
          </a:p>
          <a:p>
            <a:pPr lvl="2"/>
            <a:r>
              <a:rPr lang="en-US" dirty="0"/>
              <a:t>Dynamic mode decomposition (DMD), </a:t>
            </a:r>
          </a:p>
          <a:p>
            <a:pPr lvl="2"/>
            <a:r>
              <a:rPr lang="en-US" dirty="0"/>
              <a:t>singular signal analysis (SSA) and </a:t>
            </a:r>
            <a:r>
              <a:rPr lang="en-US" dirty="0" err="1"/>
              <a:t>e.t.c</a:t>
            </a:r>
            <a:r>
              <a:rPr lang="en-US" dirty="0"/>
              <a:t>.</a:t>
            </a:r>
          </a:p>
          <a:p>
            <a:r>
              <a:rPr lang="en-US" sz="2000" dirty="0"/>
              <a:t>Time-frequency models </a:t>
            </a:r>
          </a:p>
          <a:p>
            <a:pPr lvl="1"/>
            <a:r>
              <a:rPr lang="en-US" sz="2000" dirty="0"/>
              <a:t>short-time Fourier transform, fractional Fourier transform and </a:t>
            </a:r>
            <a:r>
              <a:rPr lang="en-US" sz="2000" dirty="0" err="1"/>
              <a:t>e.t.c</a:t>
            </a:r>
            <a:r>
              <a:rPr lang="en-US" sz="2000" dirty="0"/>
              <a:t>.</a:t>
            </a:r>
          </a:p>
          <a:p>
            <a:r>
              <a:rPr lang="en-US" sz="2000" dirty="0"/>
              <a:t>Intrinsic mode decomposition models </a:t>
            </a:r>
          </a:p>
          <a:p>
            <a:pPr lvl="1"/>
            <a:r>
              <a:rPr lang="en-US" sz="2000" dirty="0"/>
              <a:t>empirical mode decomposition (EMD), </a:t>
            </a:r>
          </a:p>
          <a:p>
            <a:pPr lvl="1"/>
            <a:r>
              <a:rPr lang="en-US" sz="2000" dirty="0"/>
              <a:t>variation mode decomposition (VMD), </a:t>
            </a:r>
          </a:p>
          <a:p>
            <a:pPr lvl="1"/>
            <a:r>
              <a:rPr lang="en-US" sz="2000" dirty="0"/>
              <a:t>Hilbert vibration transform (HVT), </a:t>
            </a:r>
          </a:p>
          <a:p>
            <a:pPr lvl="1"/>
            <a:r>
              <a:rPr lang="en-US" sz="2000" dirty="0"/>
              <a:t>empirical wavelet transform (EWT) and </a:t>
            </a:r>
            <a:r>
              <a:rPr lang="en-US" sz="2000" dirty="0" err="1"/>
              <a:t>e.t.c</a:t>
            </a:r>
            <a:r>
              <a:rPr lang="en-US" sz="2000" dirty="0"/>
              <a:t>.).</a:t>
            </a:r>
          </a:p>
          <a:p>
            <a:r>
              <a:rPr lang="en-US" sz="2000" dirty="0"/>
              <a:t>Time-pseudo-frequency models (wavelet transform,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820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C6FD5A-59CF-435D-92BB-40AC6A9ED871}"/>
              </a:ext>
            </a:extLst>
          </p:cNvPr>
          <p:cNvSpPr>
            <a:spLocks noGrp="1"/>
          </p:cNvSpPr>
          <p:nvPr>
            <p:ph type="title"/>
          </p:nvPr>
        </p:nvSpPr>
        <p:spPr/>
        <p:txBody>
          <a:bodyPr/>
          <a:lstStyle/>
          <a:p>
            <a:r>
              <a:rPr lang="en-US" b="1" dirty="0"/>
              <a:t>The statistical characteristics of the time series</a:t>
            </a:r>
            <a:endParaRPr lang="en-US" dirty="0"/>
          </a:p>
        </p:txBody>
      </p:sp>
      <p:sp>
        <p:nvSpPr>
          <p:cNvPr id="3" name="Объект 2">
            <a:extLst>
              <a:ext uri="{FF2B5EF4-FFF2-40B4-BE49-F238E27FC236}">
                <a16:creationId xmlns:a16="http://schemas.microsoft.com/office/drawing/2014/main" id="{968A1827-E67E-4359-BF78-46A153D3E51E}"/>
              </a:ext>
            </a:extLst>
          </p:cNvPr>
          <p:cNvSpPr>
            <a:spLocks noGrp="1"/>
          </p:cNvSpPr>
          <p:nvPr>
            <p:ph idx="1"/>
          </p:nvPr>
        </p:nvSpPr>
        <p:spPr>
          <a:xfrm>
            <a:off x="838200" y="1440143"/>
            <a:ext cx="10515600" cy="4351338"/>
          </a:xfrm>
        </p:spPr>
        <p:txBody>
          <a:bodyPr/>
          <a:lstStyle/>
          <a:p>
            <a:r>
              <a:rPr lang="en-US" sz="2000" i="1" dirty="0"/>
              <a:t>Pleas note</a:t>
            </a:r>
            <a:r>
              <a:rPr lang="en-US" sz="2000" dirty="0"/>
              <a:t> </a:t>
            </a:r>
          </a:p>
          <a:p>
            <a:r>
              <a:rPr lang="en-US" sz="2000" dirty="0"/>
              <a:t>beside the variance we can introduce:</a:t>
            </a:r>
          </a:p>
          <a:p>
            <a:r>
              <a:rPr lang="en-US" sz="2000" b="1" dirty="0" err="1"/>
              <a:t>Meand</a:t>
            </a:r>
            <a:r>
              <a:rPr lang="en-US" sz="2000" b="1" dirty="0"/>
              <a:t> Absolute Deviation</a:t>
            </a:r>
            <a:r>
              <a:rPr lang="en-US" sz="2000" dirty="0"/>
              <a:t> -Difference between mean and other values.</a:t>
            </a:r>
          </a:p>
          <a:p>
            <a:r>
              <a:rPr lang="en-US" sz="2000" b="1" dirty="0"/>
              <a:t>Skewness</a:t>
            </a:r>
            <a:r>
              <a:rPr lang="en-US" sz="2000" dirty="0"/>
              <a:t> is a measure of symmetry, or more precisely, the lack of symmetry. A distribution, or data set, is symmetric if it looks the same to the left and right of the central point.</a:t>
            </a:r>
          </a:p>
          <a:p>
            <a:r>
              <a:rPr lang="en-US" sz="2000" b="1" dirty="0"/>
              <a:t>Kurtosis</a:t>
            </a:r>
            <a:r>
              <a:rPr lang="en-US" sz="2000" dirty="0"/>
              <a:t> is a measure of whether the data are heavy-tailed </a:t>
            </a:r>
            <a:br>
              <a:rPr lang="en-US" sz="2000" dirty="0"/>
            </a:br>
            <a:r>
              <a:rPr lang="en-US" sz="2000" dirty="0"/>
              <a:t>or light-tailed relative to a normal distribution. </a:t>
            </a:r>
            <a:br>
              <a:rPr lang="en-US" sz="2000" dirty="0"/>
            </a:br>
            <a:r>
              <a:rPr lang="en-US" sz="2000" dirty="0"/>
              <a:t>That is, data sets with high kurtosis tend to have heavy tails,</a:t>
            </a:r>
            <a:br>
              <a:rPr lang="en-US" sz="2000" dirty="0"/>
            </a:br>
            <a:r>
              <a:rPr lang="en-US" sz="2000" dirty="0"/>
              <a:t> or outliers. Data sets with low kurtosis tend to have</a:t>
            </a:r>
            <a:br>
              <a:rPr lang="en-US" sz="2000" dirty="0"/>
            </a:br>
            <a:r>
              <a:rPr lang="en-US" sz="2000" dirty="0"/>
              <a:t> light tails, or lack of outliers.</a:t>
            </a:r>
          </a:p>
          <a:p>
            <a:endParaRPr lang="en-US" dirty="0"/>
          </a:p>
        </p:txBody>
      </p:sp>
      <p:pic>
        <p:nvPicPr>
          <p:cNvPr id="3074" name="Picture 2" descr="Skewness and Kurtosis, in Data Science">
            <a:extLst>
              <a:ext uri="{FF2B5EF4-FFF2-40B4-BE49-F238E27FC236}">
                <a16:creationId xmlns:a16="http://schemas.microsoft.com/office/drawing/2014/main" id="{629E6EBF-EF93-489A-87F6-382733A2A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883" y="3498990"/>
            <a:ext cx="4593572" cy="335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5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C6FD5A-59CF-435D-92BB-40AC6A9ED871}"/>
              </a:ext>
            </a:extLst>
          </p:cNvPr>
          <p:cNvSpPr>
            <a:spLocks noGrp="1"/>
          </p:cNvSpPr>
          <p:nvPr>
            <p:ph type="title"/>
          </p:nvPr>
        </p:nvSpPr>
        <p:spPr>
          <a:xfrm>
            <a:off x="838200" y="215759"/>
            <a:ext cx="10515600" cy="1325563"/>
          </a:xfrm>
        </p:spPr>
        <p:txBody>
          <a:bodyPr/>
          <a:lstStyle/>
          <a:p>
            <a:r>
              <a:rPr lang="en-US" b="1" dirty="0"/>
              <a:t>Autocorrelation function</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68A1827-E67E-4359-BF78-46A153D3E51E}"/>
                  </a:ext>
                </a:extLst>
              </p:cNvPr>
              <p:cNvSpPr>
                <a:spLocks noGrp="1"/>
              </p:cNvSpPr>
              <p:nvPr>
                <p:ph idx="1"/>
              </p:nvPr>
            </p:nvSpPr>
            <p:spPr>
              <a:xfrm>
                <a:off x="385482" y="1272988"/>
                <a:ext cx="10968318" cy="5253318"/>
              </a:xfrm>
            </p:spPr>
            <p:txBody>
              <a:bodyPr>
                <a:normAutofit/>
              </a:bodyPr>
              <a:lstStyle/>
              <a:p>
                <a:pPr lvl="0"/>
                <a:r>
                  <a:rPr lang="en-US" sz="2000" dirty="0"/>
                  <a:t>autocorrelation function (ACF) is the degree of a time series to be linearity related to a lagged (delayed) version of itself.</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𝑐𝑜𝑟</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𝑒𝑣</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𝑒𝑣</m:t>
                          </m:r>
                          <m:r>
                            <a:rPr lang="en-US" sz="2000" i="1">
                              <a:latin typeface="Cambria Math" panose="02040503050406030204" pitchFamily="18" charset="0"/>
                            </a:rPr>
                            <m:t>)</m:t>
                          </m:r>
                        </m:num>
                        <m:den>
                          <m:r>
                            <a:rPr lang="en-US" sz="2000" i="1">
                              <a:latin typeface="Cambria Math" panose="02040503050406030204" pitchFamily="18" charset="0"/>
                            </a:rPr>
                            <m:t>𝑣𝑎𝑟</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den>
                      </m:f>
                    </m:oMath>
                  </m:oMathPara>
                </a14:m>
                <a:endParaRPr lang="en-US" sz="2000" dirty="0"/>
              </a:p>
              <a:p>
                <a:r>
                  <a:rPr lang="en-US" sz="2000" dirty="0"/>
                  <a:t>  Pleas note: </a:t>
                </a:r>
              </a:p>
              <a:p>
                <a:pPr lvl="1"/>
                <a14:m>
                  <m:oMath xmlns:m="http://schemas.openxmlformats.org/officeDocument/2006/math">
                    <m:r>
                      <m:rPr>
                        <m:sty m:val="p"/>
                      </m:rPr>
                      <a:rPr lang="en-US" sz="2000">
                        <a:latin typeface="Cambria Math" panose="02040503050406030204" pitchFamily="18" charset="0"/>
                      </a:rPr>
                      <m:t>cor</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oMath>
                </a14:m>
                <a:r>
                  <a:rPr lang="en-US" sz="2000" dirty="0"/>
                  <a:t> is called k-</a:t>
                </a:r>
                <a:r>
                  <a:rPr lang="en-US" sz="2000" dirty="0" err="1"/>
                  <a:t>th</a:t>
                </a:r>
                <a:r>
                  <a:rPr lang="en-US" sz="2000" dirty="0"/>
                  <a:t> lag. </a:t>
                </a:r>
              </a:p>
              <a:p>
                <a:pPr lvl="1"/>
                <a14:m>
                  <m:oMath xmlns:m="http://schemas.openxmlformats.org/officeDocument/2006/math">
                    <m:r>
                      <a:rPr lang="en-US" sz="2000" i="1" dirty="0" smtClean="0">
                        <a:latin typeface="Cambria Math" panose="02040503050406030204" pitchFamily="18" charset="0"/>
                      </a:rPr>
                      <m:t>𝑒𝑣</m:t>
                    </m:r>
                  </m:oMath>
                </a14:m>
                <a:r>
                  <a:rPr lang="en-US" sz="2000" dirty="0"/>
                  <a:t> – expected value; </a:t>
                </a:r>
                <a14:m>
                  <m:oMath xmlns:m="http://schemas.openxmlformats.org/officeDocument/2006/math">
                    <m:r>
                      <a:rPr lang="en-US" sz="2000" i="1" dirty="0" smtClean="0">
                        <a:latin typeface="Cambria Math" panose="02040503050406030204" pitchFamily="18" charset="0"/>
                      </a:rPr>
                      <m:t>𝑣𝑎𝑟</m:t>
                    </m:r>
                  </m:oMath>
                </a14:m>
                <a:r>
                  <a:rPr lang="en-US" sz="2000" dirty="0"/>
                  <a:t> - variance</a:t>
                </a:r>
              </a:p>
              <a:p>
                <a:pPr lvl="1"/>
                <a:r>
                  <a:rPr lang="en-US" sz="2000" dirty="0"/>
                  <a:t>Correlation (or cross-correlation) is the degree of two time series to be linearity related one of them to a lagged (delayed) version of another. </a:t>
                </a:r>
              </a:p>
              <a:p>
                <a:pPr lvl="1"/>
                <a:r>
                  <a:rPr lang="en-US" sz="2000" dirty="0"/>
                  <a:t>Covariance (also autocovariance) is general is simply version of correlation. </a:t>
                </a:r>
              </a:p>
              <a:p>
                <a:pPr lvl="1"/>
                <a:r>
                  <a:rPr lang="en-US" sz="2000" dirty="0"/>
                  <a:t>For autocorrelation and autocovariance</a:t>
                </a:r>
              </a:p>
              <a:p>
                <a:pPr marL="914400" lvl="2"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oMath>
                  </m:oMathPara>
                </a14:m>
                <a:endParaRPr lang="en-US" dirty="0"/>
              </a:p>
              <a:p>
                <a:pPr marL="914400" lvl="2"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cor</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𝑣𝑎𝑟</m:t>
                          </m:r>
                        </m:den>
                      </m:f>
                    </m:oMath>
                  </m:oMathPara>
                </a14:m>
                <a:endParaRPr lang="en-US" dirty="0"/>
              </a:p>
              <a:p>
                <a:pPr lvl="1"/>
                <a:endParaRPr lang="en-US" sz="2000" dirty="0"/>
              </a:p>
              <a:p>
                <a:endParaRPr lang="en-US" sz="2000" dirty="0"/>
              </a:p>
            </p:txBody>
          </p:sp>
        </mc:Choice>
        <mc:Fallback xmlns="">
          <p:sp>
            <p:nvSpPr>
              <p:cNvPr id="3" name="Объект 2">
                <a:extLst>
                  <a:ext uri="{FF2B5EF4-FFF2-40B4-BE49-F238E27FC236}">
                    <a16:creationId xmlns:a16="http://schemas.microsoft.com/office/drawing/2014/main" id="{968A1827-E67E-4359-BF78-46A153D3E51E}"/>
                  </a:ext>
                </a:extLst>
              </p:cNvPr>
              <p:cNvSpPr>
                <a:spLocks noGrp="1" noRot="1" noChangeAspect="1" noMove="1" noResize="1" noEditPoints="1" noAdjustHandles="1" noChangeArrowheads="1" noChangeShapeType="1" noTextEdit="1"/>
              </p:cNvSpPr>
              <p:nvPr>
                <p:ph idx="1"/>
              </p:nvPr>
            </p:nvSpPr>
            <p:spPr>
              <a:xfrm>
                <a:off x="385482" y="1272988"/>
                <a:ext cx="10968318" cy="5253318"/>
              </a:xfrm>
              <a:blipFill>
                <a:blip r:embed="rId2"/>
                <a:stretch>
                  <a:fillRect l="-462" t="-1446" b="-11807"/>
                </a:stretch>
              </a:blipFill>
            </p:spPr>
            <p:txBody>
              <a:bodyPr/>
              <a:lstStyle/>
              <a:p>
                <a:r>
                  <a:rPr lang="ru-RU">
                    <a:noFill/>
                  </a:rPr>
                  <a:t> </a:t>
                </a:r>
              </a:p>
            </p:txBody>
          </p:sp>
        </mc:Fallback>
      </mc:AlternateContent>
    </p:spTree>
    <p:extLst>
      <p:ext uri="{BB962C8B-B14F-4D97-AF65-F5344CB8AC3E}">
        <p14:creationId xmlns:p14="http://schemas.microsoft.com/office/powerpoint/2010/main" val="11111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611842" y="194796"/>
            <a:ext cx="10515600" cy="782357"/>
          </a:xfrm>
        </p:spPr>
        <p:txBody>
          <a:bodyPr/>
          <a:lstStyle/>
          <a:p>
            <a:r>
              <a:rPr lang="en-US" b="1" dirty="0"/>
              <a:t>Other correlation functions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385483" y="914401"/>
                <a:ext cx="10968318" cy="5844988"/>
              </a:xfrm>
            </p:spPr>
            <p:txBody>
              <a:bodyPr>
                <a:normAutofit fontScale="70000" lnSpcReduction="20000"/>
              </a:bodyPr>
              <a:lstStyle/>
              <a:p>
                <a:pPr>
                  <a:lnSpc>
                    <a:spcPct val="120000"/>
                  </a:lnSpc>
                  <a:spcBef>
                    <a:spcPts val="0"/>
                  </a:spcBef>
                </a:pPr>
                <a:r>
                  <a:rPr lang="en-US" sz="3300" dirty="0"/>
                  <a:t>for cross-correlation and cross-covariance</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cor</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en-US" dirty="0"/>
              </a:p>
              <a:p>
                <a:pPr>
                  <a:lnSpc>
                    <a:spcPct val="120000"/>
                  </a:lnSpc>
                  <a:spcBef>
                    <a:spcPts val="0"/>
                  </a:spcBef>
                </a:pPr>
                <a:r>
                  <a:rPr lang="en-US" sz="3300" dirty="0"/>
                  <a:t> For some cases we will calculate the correlation without mean value and normalization subtraction as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a:p>
              <a:p>
                <a:pPr>
                  <a:lnSpc>
                    <a:spcPct val="120000"/>
                  </a:lnSpc>
                  <a:spcBef>
                    <a:spcPts val="0"/>
                  </a:spcBef>
                </a:pPr>
                <a:r>
                  <a:rPr lang="en-US" dirty="0"/>
                  <a:t> </a:t>
                </a:r>
                <a:r>
                  <a:rPr lang="en-US" sz="3300" dirty="0"/>
                  <a:t>Actually covariance can be calculated as for </a:t>
                </a:r>
                <a14:m>
                  <m:oMath xmlns:m="http://schemas.openxmlformats.org/officeDocument/2006/math">
                    <m:r>
                      <a:rPr lang="en-US" sz="3300" i="1">
                        <a:latin typeface="Cambria Math" panose="02040503050406030204" pitchFamily="18" charset="0"/>
                      </a:rPr>
                      <m:t>𝑙𝑎𝑔𝑠</m:t>
                    </m:r>
                  </m:oMath>
                </a14:m>
                <a:r>
                  <a:rPr lang="en-US" sz="3300" dirty="0"/>
                  <a:t> as for </a:t>
                </a:r>
                <a14:m>
                  <m:oMath xmlns:m="http://schemas.openxmlformats.org/officeDocument/2006/math">
                    <m:r>
                      <a:rPr lang="en-US" sz="3300" i="1">
                        <a:latin typeface="Cambria Math" panose="02040503050406030204" pitchFamily="18" charset="0"/>
                      </a:rPr>
                      <m:t>−</m:t>
                    </m:r>
                    <m:r>
                      <a:rPr lang="en-US" sz="3300" i="1">
                        <a:latin typeface="Cambria Math" panose="02040503050406030204" pitchFamily="18" charset="0"/>
                      </a:rPr>
                      <m:t>𝑙𝑎𝑔𝑠</m:t>
                    </m:r>
                  </m:oMath>
                </a14:m>
                <a:r>
                  <a:rPr lang="en-US" sz="3300" dirty="0"/>
                  <a:t>, such as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𝑓𝑢𝑙𝑙</m:t>
                          </m:r>
                        </m:sub>
                      </m:sSub>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b="0"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oMath>
                  </m:oMathPara>
                </a14:m>
                <a:endParaRPr lang="en-US" dirty="0"/>
              </a:p>
            </p:txBody>
          </p:sp>
        </mc:Choice>
        <mc:Fallback xmlns="">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385483" y="914401"/>
                <a:ext cx="10968318" cy="5844988"/>
              </a:xfrm>
              <a:blipFill>
                <a:blip r:embed="rId2"/>
                <a:stretch>
                  <a:fillRect l="-694" t="-7375" b="-17137"/>
                </a:stretch>
              </a:blipFill>
            </p:spPr>
            <p:txBody>
              <a:bodyPr/>
              <a:lstStyle/>
              <a:p>
                <a:r>
                  <a:rPr lang="ru-RU">
                    <a:noFill/>
                  </a:rPr>
                  <a:t> </a:t>
                </a:r>
              </a:p>
            </p:txBody>
          </p:sp>
        </mc:Fallback>
      </mc:AlternateContent>
    </p:spTree>
    <p:extLst>
      <p:ext uri="{BB962C8B-B14F-4D97-AF65-F5344CB8AC3E}">
        <p14:creationId xmlns:p14="http://schemas.microsoft.com/office/powerpoint/2010/main" val="221697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Correlation coefficient</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lstStyle/>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cor</m:t>
                          </m:r>
                        </m:e>
                        <m:sub>
                          <m:r>
                            <a:rPr lang="en-US" i="1">
                              <a:latin typeface="Cambria Math" panose="02040503050406030204" pitchFamily="18" charset="0"/>
                            </a:rPr>
                            <m:t>𝑥𝑦</m:t>
                          </m:r>
                        </m:sub>
                      </m:sSub>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dirty="0"/>
                            <m:t> </m:t>
                          </m:r>
                        </m:num>
                        <m:den>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ru-RU">
                    <a:noFill/>
                  </a:rPr>
                  <a:t> </a:t>
                </a:r>
              </a:p>
            </p:txBody>
          </p:sp>
        </mc:Fallback>
      </mc:AlternateContent>
      <p:pic>
        <p:nvPicPr>
          <p:cNvPr id="1026" name="Picture 2" descr="https://cqeacademy.com/wp-content/uploads/2018/06/Scatter-Plots-and-Correlation-Examp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988" y="3543678"/>
            <a:ext cx="9970024" cy="2890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Прямоугольник 3"/>
              <p:cNvSpPr/>
              <p:nvPr/>
            </p:nvSpPr>
            <p:spPr>
              <a:xfrm>
                <a:off x="689009" y="2837010"/>
                <a:ext cx="2758191" cy="7066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𝑐𝑜𝑠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𝑥𝑦</m:t>
                          </m:r>
                        </m:sub>
                      </m:sSub>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num>
                        <m:den>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ru-RU" dirty="0"/>
              </a:p>
            </p:txBody>
          </p:sp>
        </mc:Choice>
        <mc:Fallback>
          <p:sp>
            <p:nvSpPr>
              <p:cNvPr id="4" name="Прямоугольник 3"/>
              <p:cNvSpPr>
                <a:spLocks noRot="1" noChangeAspect="1" noMove="1" noResize="1" noEditPoints="1" noAdjustHandles="1" noChangeArrowheads="1" noChangeShapeType="1" noTextEdit="1"/>
              </p:cNvSpPr>
              <p:nvPr/>
            </p:nvSpPr>
            <p:spPr>
              <a:xfrm>
                <a:off x="689009" y="2837010"/>
                <a:ext cx="2758191" cy="706668"/>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48936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Other cross-correlation functions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2"/>
                <a:ext cx="10887635" cy="5486400"/>
              </a:xfrm>
            </p:spPr>
            <p:txBody>
              <a:bodyPr>
                <a:normAutofit fontScale="85000" lnSpcReduction="20000"/>
              </a:bodyPr>
              <a:lstStyle/>
              <a:p>
                <a:pPr>
                  <a:lnSpc>
                    <a:spcPct val="120000"/>
                  </a:lnSpc>
                  <a:spcBef>
                    <a:spcPts val="0"/>
                  </a:spcBef>
                </a:pPr>
                <a:r>
                  <a:rPr lang="en-US" dirty="0"/>
                  <a:t> in this case we have to call the previously mentioned formula as straight correlation, in opposite for the straight here are shown full covariance and also can be introduced same covariance</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𝑠𝑎𝑚𝑒</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r>
                                <a:rPr lang="en-US" i="1">
                                  <a:latin typeface="Cambria Math" panose="02040503050406030204" pitchFamily="18" charset="0"/>
                                </a:rPr>
                                <m:t>−1</m:t>
                              </m:r>
                            </m:num>
                            <m:den>
                              <m: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𝑁</m:t>
                              </m:r>
                              <m:r>
                                <a:rPr lang="en-US" i="1">
                                  <a:latin typeface="Cambria Math" panose="02040503050406030204" pitchFamily="18" charset="0"/>
                                </a:rPr>
                                <m:t>−1</m:t>
                              </m:r>
                            </m:num>
                            <m:den>
                              <m:r>
                                <a:rPr lang="en-US" i="1">
                                  <a:latin typeface="Cambria Math" panose="02040503050406030204" pitchFamily="18" charset="0"/>
                                </a:rPr>
                                <m:t>2</m:t>
                              </m:r>
                            </m:den>
                          </m:f>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oMath>
                  </m:oMathPara>
                </a14:m>
                <a:endParaRPr lang="en-US" dirty="0"/>
              </a:p>
              <a:p>
                <a:r>
                  <a:rPr lang="en-US" dirty="0"/>
                  <a:t>It is shown that mentioned above approach can lead to the bias in prediction, thus in some time the unbiased covariation can be used</a:t>
                </a:r>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𝑢𝑛𝑏𝑖𝑎𝑠𝑒𝑑</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oMath>
                  </m:oMathPara>
                </a14:m>
                <a:endParaRPr lang="en-US" dirty="0"/>
              </a:p>
              <a:p>
                <a:r>
                  <a:rPr lang="en-US" sz="2200" dirty="0"/>
                  <a:t> </a:t>
                </a:r>
                <a:r>
                  <a:rPr lang="en-US" dirty="0"/>
                  <a:t>The correlation is the degree in which two samples linearly depend on one to another. The autocorrelation is the ability of time series samples to be linearly related to each other. </a:t>
                </a:r>
              </a:p>
              <a:p>
                <a:pPr marL="0" indent="0">
                  <a:buNone/>
                </a:pPr>
                <a:endParaRPr lang="en-US" dirty="0"/>
              </a:p>
              <a:p>
                <a:endParaRPr lang="en-US" dirty="0"/>
              </a:p>
            </p:txBody>
          </p:sp>
        </mc:Choice>
        <mc:Fallback xmlns="">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1147482"/>
                <a:ext cx="10887635" cy="5486400"/>
              </a:xfrm>
              <a:blipFill>
                <a:blip r:embed="rId2"/>
                <a:stretch>
                  <a:fillRect l="-698" t="-924" r="-1281" b="-15012"/>
                </a:stretch>
              </a:blipFill>
            </p:spPr>
            <p:txBody>
              <a:bodyPr/>
              <a:lstStyle/>
              <a:p>
                <a:r>
                  <a:rPr lang="ru-RU">
                    <a:noFill/>
                  </a:rPr>
                  <a:t> </a:t>
                </a:r>
              </a:p>
            </p:txBody>
          </p:sp>
        </mc:Fallback>
      </mc:AlternateContent>
    </p:spTree>
    <p:extLst>
      <p:ext uri="{BB962C8B-B14F-4D97-AF65-F5344CB8AC3E}">
        <p14:creationId xmlns:p14="http://schemas.microsoft.com/office/powerpoint/2010/main" val="266847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cross-correlation function</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2"/>
                <a:ext cx="10887635" cy="5486400"/>
              </a:xfrm>
            </p:spPr>
            <p:txBody>
              <a:bodyPr>
                <a:normAutofit/>
              </a:bodyPr>
              <a:lstStyle/>
              <a:p>
                <a:r>
                  <a:rPr lang="en-US" dirty="0"/>
                  <a:t>The correlation and convolution can be explained geometrically as relative intersection over the area of two figures, while one of them moving into the direction of others.  </a:t>
                </a:r>
              </a:p>
              <a:p>
                <a:pPr lvl="1"/>
                <a:r>
                  <a:rPr lang="en-US" sz="2600" dirty="0"/>
                  <a:t>The maximum of the correlation (normalized covariation) is 1.</a:t>
                </a:r>
              </a:p>
              <a:p>
                <a:pPr lvl="1"/>
                <a:r>
                  <a:rPr lang="en-US" sz="2600" dirty="0"/>
                  <a:t>This mean true linear relation. The opposite case (-1) mean This mean true inverse linear relation. </a:t>
                </a:r>
              </a:p>
              <a:p>
                <a:pPr lvl="1"/>
                <a:r>
                  <a:rPr lang="en-US" sz="2600" dirty="0"/>
                  <a:t>The 0 value of correlation mean lack of any linear relation.  </a:t>
                </a:r>
              </a:p>
              <a:p>
                <a:r>
                  <a:rPr lang="en-US" dirty="0"/>
                  <a:t>For complex values the covariance (and convolution) includes conjugate product</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Sup>
                        <m:sSubSupPr>
                          <m:ctrlPr>
                            <a:rPr lang="en-US" i="1">
                              <a:latin typeface="Cambria Math" panose="02040503050406030204" pitchFamily="18" charset="0"/>
                            </a:rPr>
                          </m:ctrlPr>
                        </m:sSubSup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m:t>
                          </m:r>
                        </m:sup>
                      </m:sSubSup>
                    </m:oMath>
                  </m:oMathPara>
                </a14:m>
                <a:endParaRPr lang="en-US" dirty="0"/>
              </a:p>
              <a:p>
                <a:r>
                  <a:rPr lang="en-US" dirty="0"/>
                  <a:t>where sign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oMath>
                </a14:m>
                <a:r>
                  <a:rPr lang="en-US" dirty="0"/>
                  <a:t> is complex conjugation: </a:t>
                </a:r>
                <a14:m>
                  <m:oMath xmlns:m="http://schemas.openxmlformats.org/officeDocument/2006/math">
                    <m:r>
                      <a:rPr lang="en-US" b="0"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b="0"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err="1" smtClean="0">
                        <a:latin typeface="Cambria Math" panose="02040503050406030204" pitchFamily="18" charset="0"/>
                      </a:rPr>
                      <m:t>𝑗</m:t>
                    </m:r>
                    <m:r>
                      <a:rPr lang="en-US" b="0"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p>
              <a:p>
                <a:pPr marL="0" indent="0">
                  <a:buNone/>
                </a:pPr>
                <a:endParaRPr lang="en-US" dirty="0"/>
              </a:p>
              <a:p>
                <a:endParaRPr lang="en-US" dirty="0"/>
              </a:p>
            </p:txBody>
          </p:sp>
        </mc:Choice>
        <mc:Fallback xmlns="">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1147482"/>
                <a:ext cx="10887635" cy="5486400"/>
              </a:xfrm>
              <a:blipFill>
                <a:blip r:embed="rId2"/>
                <a:stretch>
                  <a:fillRect l="-931" t="-1848" r="-1397" b="-26790"/>
                </a:stretch>
              </a:blipFill>
            </p:spPr>
            <p:txBody>
              <a:bodyPr/>
              <a:lstStyle/>
              <a:p>
                <a:r>
                  <a:rPr lang="ru-RU">
                    <a:noFill/>
                  </a:rPr>
                  <a:t> </a:t>
                </a:r>
              </a:p>
            </p:txBody>
          </p:sp>
        </mc:Fallback>
      </mc:AlternateContent>
    </p:spTree>
    <p:extLst>
      <p:ext uri="{BB962C8B-B14F-4D97-AF65-F5344CB8AC3E}">
        <p14:creationId xmlns:p14="http://schemas.microsoft.com/office/powerpoint/2010/main" val="382875702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7EDD323469A458BCF109D73A34D4D" ma:contentTypeVersion="3" ma:contentTypeDescription="Create a new document." ma:contentTypeScope="" ma:versionID="d88fdcddae8c3da8e6658c2d20039761">
  <xsd:schema xmlns:xsd="http://www.w3.org/2001/XMLSchema" xmlns:xs="http://www.w3.org/2001/XMLSchema" xmlns:p="http://schemas.microsoft.com/office/2006/metadata/properties" xmlns:ns2="c5498d76-9dcf-4136-af53-16e3a19294e3" targetNamespace="http://schemas.microsoft.com/office/2006/metadata/properties" ma:root="true" ma:fieldsID="0862c169b2c5a2aafd845329f24e26d6" ns2:_="">
    <xsd:import namespace="c5498d76-9dcf-4136-af53-16e3a19294e3"/>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98d76-9dcf-4136-af53-16e3a19294e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c5498d76-9dcf-4136-af53-16e3a19294e3" xsi:nil="true"/>
  </documentManagement>
</p:properties>
</file>

<file path=customXml/itemProps1.xml><?xml version="1.0" encoding="utf-8"?>
<ds:datastoreItem xmlns:ds="http://schemas.openxmlformats.org/officeDocument/2006/customXml" ds:itemID="{F8CDDE9A-EDF2-4142-81B6-A9BC53A5B16B}"/>
</file>

<file path=customXml/itemProps2.xml><?xml version="1.0" encoding="utf-8"?>
<ds:datastoreItem xmlns:ds="http://schemas.openxmlformats.org/officeDocument/2006/customXml" ds:itemID="{FDDA8F6A-DE99-43FE-A4C3-0D24C733918F}"/>
</file>

<file path=customXml/itemProps3.xml><?xml version="1.0" encoding="utf-8"?>
<ds:datastoreItem xmlns:ds="http://schemas.openxmlformats.org/officeDocument/2006/customXml" ds:itemID="{4BF162D3-9E24-4DC9-8041-2967CC85B6D5}"/>
</file>

<file path=docProps/app.xml><?xml version="1.0" encoding="utf-8"?>
<Properties xmlns="http://schemas.openxmlformats.org/officeDocument/2006/extended-properties" xmlns:vt="http://schemas.openxmlformats.org/officeDocument/2006/docPropsVTypes">
  <TotalTime>523</TotalTime>
  <Words>1504</Words>
  <Application>Microsoft Office PowerPoint</Application>
  <PresentationFormat>Широкоэкранный</PresentationFormat>
  <Paragraphs>210</Paragraphs>
  <Slides>30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30</vt:i4>
      </vt:variant>
    </vt:vector>
  </HeadingPairs>
  <TitlesOfParts>
    <vt:vector size="36" baseType="lpstr">
      <vt:lpstr>Arial</vt:lpstr>
      <vt:lpstr>Calibri</vt:lpstr>
      <vt:lpstr>Calibri Light</vt:lpstr>
      <vt:lpstr>Cambria Math</vt:lpstr>
      <vt:lpstr>Helvetica Neue</vt:lpstr>
      <vt:lpstr>Тема Office</vt:lpstr>
      <vt:lpstr>Statistical Analysis of Time series </vt:lpstr>
      <vt:lpstr>The statistical characteristics of the time series</vt:lpstr>
      <vt:lpstr>The statistical characteristics  of the time series</vt:lpstr>
      <vt:lpstr>The statistical characteristics of the time series</vt:lpstr>
      <vt:lpstr>Autocorrelation function</vt:lpstr>
      <vt:lpstr>Other correlation functions</vt:lpstr>
      <vt:lpstr>Correlation coefficient</vt:lpstr>
      <vt:lpstr>Other cross-correlation functions</vt:lpstr>
      <vt:lpstr>cross-correlation function</vt:lpstr>
      <vt:lpstr>Convolution and correlation function</vt:lpstr>
      <vt:lpstr>cross-correlation function</vt:lpstr>
      <vt:lpstr>cross-correlation function</vt:lpstr>
      <vt:lpstr>Analysis of stationarity </vt:lpstr>
      <vt:lpstr>Examples of Stationarity</vt:lpstr>
      <vt:lpstr>Analysis of stationarity </vt:lpstr>
      <vt:lpstr>Analysis of stationarity </vt:lpstr>
      <vt:lpstr>Analysis of non-stationarity </vt:lpstr>
      <vt:lpstr>White Gaussian Noises </vt:lpstr>
      <vt:lpstr>Colored noises</vt:lpstr>
      <vt:lpstr>Transformation of non-stationary time series</vt:lpstr>
      <vt:lpstr>Transformation of non-stationary time series</vt:lpstr>
      <vt:lpstr>Accuracy measures</vt:lpstr>
      <vt:lpstr>Accuracy measures</vt:lpstr>
      <vt:lpstr>Cross-validation</vt:lpstr>
      <vt:lpstr>Residuals</vt:lpstr>
      <vt:lpstr>Residual analysis</vt:lpstr>
      <vt:lpstr>Classification of Methods of  the Time Series Analysis. Model based</vt:lpstr>
      <vt:lpstr>Classification of Methods of the Time Series Analysis.  Heuristics-based</vt:lpstr>
      <vt:lpstr>Classification of Methods of the Time Series Analysis.  Machine learning models (Data-driven models)</vt:lpstr>
      <vt:lpstr>Classification of Methods of the  Time Series Analysis. 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Time Series Analysis</dc:title>
  <dc:creator>Ронкин Михаил Владимирович</dc:creator>
  <cp:lastModifiedBy>Папуловская Наталья Владимировна</cp:lastModifiedBy>
  <cp:revision>94</cp:revision>
  <dcterms:created xsi:type="dcterms:W3CDTF">2021-10-31T10:57:36Z</dcterms:created>
  <dcterms:modified xsi:type="dcterms:W3CDTF">2023-02-22T13:49:32Z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0x0101000227EDD323469A458BCF109D73A34D4D</vt:lpwstr>
  </property>
</Properties>
</file>